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570" r:id="rId3"/>
    <p:sldId id="464" r:id="rId4"/>
    <p:sldId id="669" r:id="rId5"/>
    <p:sldId id="259" r:id="rId6"/>
    <p:sldId id="572" r:id="rId7"/>
    <p:sldId id="671" r:id="rId8"/>
    <p:sldId id="590" r:id="rId9"/>
    <p:sldId id="673" r:id="rId10"/>
    <p:sldId id="674" r:id="rId11"/>
    <p:sldId id="675" r:id="rId12"/>
    <p:sldId id="676" r:id="rId13"/>
    <p:sldId id="677" r:id="rId14"/>
    <p:sldId id="678" r:id="rId15"/>
    <p:sldId id="625" r:id="rId16"/>
    <p:sldId id="679" r:id="rId17"/>
    <p:sldId id="672" r:id="rId18"/>
    <p:sldId id="680" r:id="rId19"/>
    <p:sldId id="681" r:id="rId20"/>
    <p:sldId id="682" r:id="rId21"/>
    <p:sldId id="683" r:id="rId22"/>
    <p:sldId id="684" r:id="rId23"/>
    <p:sldId id="685" r:id="rId24"/>
    <p:sldId id="686" r:id="rId25"/>
    <p:sldId id="687" r:id="rId26"/>
    <p:sldId id="688" r:id="rId27"/>
    <p:sldId id="689" r:id="rId28"/>
    <p:sldId id="690" r:id="rId29"/>
    <p:sldId id="691" r:id="rId30"/>
    <p:sldId id="692" r:id="rId31"/>
    <p:sldId id="693" r:id="rId32"/>
    <p:sldId id="694" r:id="rId33"/>
    <p:sldId id="695" r:id="rId34"/>
    <p:sldId id="696" r:id="rId35"/>
    <p:sldId id="697" r:id="rId36"/>
    <p:sldId id="698" r:id="rId37"/>
    <p:sldId id="699" r:id="rId38"/>
    <p:sldId id="700" r:id="rId39"/>
    <p:sldId id="701" r:id="rId40"/>
    <p:sldId id="703" r:id="rId41"/>
    <p:sldId id="704" r:id="rId42"/>
    <p:sldId id="705" r:id="rId43"/>
    <p:sldId id="706" r:id="rId44"/>
    <p:sldId id="707" r:id="rId45"/>
    <p:sldId id="712" r:id="rId46"/>
    <p:sldId id="713" r:id="rId47"/>
    <p:sldId id="714" r:id="rId48"/>
    <p:sldId id="377" r:id="rId49"/>
    <p:sldId id="376" r:id="rId50"/>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 Lee" initials="CL" lastIdx="1" clrIdx="0">
    <p:extLst>
      <p:ext uri="{19B8F6BF-5375-455C-9EA6-DF929625EA0E}">
        <p15:presenceInfo xmlns:p15="http://schemas.microsoft.com/office/powerpoint/2012/main" userId="4d19cfad7eb767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6600"/>
    <a:srgbClr val="990000"/>
    <a:srgbClr val="CC3300"/>
    <a:srgbClr val="0000FF"/>
    <a:srgbClr val="CC99FF"/>
    <a:srgbClr val="CC66FF"/>
    <a:srgbClr val="9966FF"/>
    <a:srgbClr val="66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65" autoAdjust="0"/>
    <p:restoredTop sz="94660"/>
  </p:normalViewPr>
  <p:slideViewPr>
    <p:cSldViewPr snapToGrid="0">
      <p:cViewPr varScale="1">
        <p:scale>
          <a:sx n="85" d="100"/>
          <a:sy n="85" d="100"/>
        </p:scale>
        <p:origin x="374" y="53"/>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27693-964D-46ED-8A7F-B21DDD61121B}" type="datetimeFigureOut">
              <a:rPr lang="zh-HK" altLang="en-US" smtClean="0"/>
              <a:t>26/5/2022</a:t>
            </a:fld>
            <a:endParaRPr lang="zh-HK"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D5B54-57F7-4591-8CA9-868D4D9B9D1B}" type="slidenum">
              <a:rPr lang="zh-HK" altLang="en-US" smtClean="0"/>
              <a:t>‹#›</a:t>
            </a:fld>
            <a:endParaRPr lang="zh-HK" altLang="en-US"/>
          </a:p>
        </p:txBody>
      </p:sp>
    </p:spTree>
    <p:extLst>
      <p:ext uri="{BB962C8B-B14F-4D97-AF65-F5344CB8AC3E}">
        <p14:creationId xmlns:p14="http://schemas.microsoft.com/office/powerpoint/2010/main" val="363068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F9BCBC-38D6-46DE-9D6B-1CBE87478B3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3F88EEE2-4F97-426D-9686-3F88159CC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276A7D5D-8FF3-44BA-8DB4-EE34F69EF4A9}"/>
              </a:ext>
            </a:extLst>
          </p:cNvPr>
          <p:cNvSpPr>
            <a:spLocks noGrp="1"/>
          </p:cNvSpPr>
          <p:nvPr>
            <p:ph type="dt" sz="half" idx="10"/>
          </p:nvPr>
        </p:nvSpPr>
        <p:spPr/>
        <p:txBody>
          <a:bodyPr/>
          <a:lstStyle/>
          <a:p>
            <a:fld id="{28F39AC3-E716-4658-822F-8B4D70CBEBF8}"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3C411790-A03A-40E6-9C7D-0555B544339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180CA01-3D0A-4BC2-A0AE-D8F213DE931F}"/>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39332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C5CCF3-26A4-49FA-BD07-8DA4F590BD70}"/>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4D1BCBE2-5F32-4BAF-98EB-E06FCF623B8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FCD568D6-B1D9-4EC6-88FF-16F93BEE1AA6}"/>
              </a:ext>
            </a:extLst>
          </p:cNvPr>
          <p:cNvSpPr>
            <a:spLocks noGrp="1"/>
          </p:cNvSpPr>
          <p:nvPr>
            <p:ph type="dt" sz="half" idx="10"/>
          </p:nvPr>
        </p:nvSpPr>
        <p:spPr/>
        <p:txBody>
          <a:bodyPr/>
          <a:lstStyle/>
          <a:p>
            <a:fld id="{BB6B4488-35B1-4749-9C7C-4CFF1C557025}"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EC21AE20-0957-4D80-9AF0-D9CF82F79854}"/>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435D0CF-495E-499C-8756-419CD08EBF8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883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AEC722B-6969-44BD-A4EC-A4B33DEB6DF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59C99BC4-2038-4594-83DA-485671CDE09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05D1CDDB-8A1C-4C2D-A68F-00F6027C6F03}"/>
              </a:ext>
            </a:extLst>
          </p:cNvPr>
          <p:cNvSpPr>
            <a:spLocks noGrp="1"/>
          </p:cNvSpPr>
          <p:nvPr>
            <p:ph type="dt" sz="half" idx="10"/>
          </p:nvPr>
        </p:nvSpPr>
        <p:spPr/>
        <p:txBody>
          <a:bodyPr/>
          <a:lstStyle/>
          <a:p>
            <a:fld id="{45814123-D828-495C-BB75-ADB1572093D5}"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BFBBC9FD-06BF-410B-9CEE-E9D63DA26A2C}"/>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50B387B2-61F9-44DC-8FAE-A6AD94F9C4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72950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0D47D3-2714-4677-B77F-DEAEAE7E5C24}"/>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1ABDDA55-7C15-499C-BB6E-9B215BEFEE9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93D8ACB-4358-4FBB-8304-5BE32774C145}"/>
              </a:ext>
            </a:extLst>
          </p:cNvPr>
          <p:cNvSpPr>
            <a:spLocks noGrp="1"/>
          </p:cNvSpPr>
          <p:nvPr>
            <p:ph type="dt" sz="half" idx="10"/>
          </p:nvPr>
        </p:nvSpPr>
        <p:spPr/>
        <p:txBody>
          <a:bodyPr/>
          <a:lstStyle/>
          <a:p>
            <a:fld id="{4A18EFE1-BD11-48AE-886A-5F578E00ED37}"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3F867433-5510-4070-97D6-EAB6D5EA078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23CC01A-4518-4117-B083-B52AB45138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02455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9B861C-E1EA-4237-A567-CCEF3000688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1EA057D0-5EBF-4C3C-942E-FBBA4EBFA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C450F73-1743-4321-94E2-8603388A2D23}"/>
              </a:ext>
            </a:extLst>
          </p:cNvPr>
          <p:cNvSpPr>
            <a:spLocks noGrp="1"/>
          </p:cNvSpPr>
          <p:nvPr>
            <p:ph type="dt" sz="half" idx="10"/>
          </p:nvPr>
        </p:nvSpPr>
        <p:spPr/>
        <p:txBody>
          <a:bodyPr/>
          <a:lstStyle/>
          <a:p>
            <a:fld id="{BEC719D3-8080-4C99-A69D-8C932D8C5741}"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25CE55F1-5A91-4AAD-9DAC-F6ABE12C7B1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09EAFA2-DBEC-4C28-9577-283AFA4ED0D8}"/>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48436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36F597-7035-4153-B6D0-D6E8E0C1E3D0}"/>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849D3520-F3F7-43EF-8391-0E8E8597A27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1AFC281B-6DCC-4DF8-A5E2-4D5E49D3830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032ED0C3-6A1B-4C53-90E2-F57B2445C5BC}"/>
              </a:ext>
            </a:extLst>
          </p:cNvPr>
          <p:cNvSpPr>
            <a:spLocks noGrp="1"/>
          </p:cNvSpPr>
          <p:nvPr>
            <p:ph type="dt" sz="half" idx="10"/>
          </p:nvPr>
        </p:nvSpPr>
        <p:spPr/>
        <p:txBody>
          <a:bodyPr/>
          <a:lstStyle/>
          <a:p>
            <a:fld id="{54DADD25-0A2A-4AD7-9628-DA547603A4F5}"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BCBCDFB3-5D92-474A-8C42-894E48AA54B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4366555-2C34-4BFA-9A8C-BEF9AEF4E00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9279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875856-D029-4617-BD46-CCF4747DAFEF}"/>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8F0EB5C-56F7-47D2-A7DD-B67A3FA7A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F0648E3-5A36-4E1C-A2A8-553F4B4030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17AD6797-A0D6-4441-91CA-6904EFBC0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116D9452-D476-43ED-82BB-D190E0D4185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11890C5D-1285-4E29-AE04-36E87061F30E}"/>
              </a:ext>
            </a:extLst>
          </p:cNvPr>
          <p:cNvSpPr>
            <a:spLocks noGrp="1"/>
          </p:cNvSpPr>
          <p:nvPr>
            <p:ph type="dt" sz="half" idx="10"/>
          </p:nvPr>
        </p:nvSpPr>
        <p:spPr/>
        <p:txBody>
          <a:bodyPr/>
          <a:lstStyle/>
          <a:p>
            <a:fld id="{1969BE57-4D84-41CA-AFBA-67A627D60CEC}" type="datetime1">
              <a:rPr lang="zh-HK" altLang="en-US" smtClean="0"/>
              <a:t>26/5/2022</a:t>
            </a:fld>
            <a:endParaRPr lang="zh-HK" altLang="en-US"/>
          </a:p>
        </p:txBody>
      </p:sp>
      <p:sp>
        <p:nvSpPr>
          <p:cNvPr id="8" name="頁尾版面配置區 7">
            <a:extLst>
              <a:ext uri="{FF2B5EF4-FFF2-40B4-BE49-F238E27FC236}">
                <a16:creationId xmlns:a16="http://schemas.microsoft.com/office/drawing/2014/main" id="{3D78036A-FC91-4C27-BEC7-A3ADBD928AE3}"/>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BB8C6B14-B1E4-4852-AE9A-FAE9819EF79E}"/>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509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920F91-CB15-4F41-AAB1-A63C0C51955A}"/>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C3C27E80-0391-4353-A901-A207CE6542BD}"/>
              </a:ext>
            </a:extLst>
          </p:cNvPr>
          <p:cNvSpPr>
            <a:spLocks noGrp="1"/>
          </p:cNvSpPr>
          <p:nvPr>
            <p:ph type="dt" sz="half" idx="10"/>
          </p:nvPr>
        </p:nvSpPr>
        <p:spPr/>
        <p:txBody>
          <a:bodyPr/>
          <a:lstStyle/>
          <a:p>
            <a:fld id="{6F8D6378-4715-4934-A38C-5062DEC8377C}" type="datetime1">
              <a:rPr lang="zh-HK" altLang="en-US" smtClean="0"/>
              <a:t>26/5/2022</a:t>
            </a:fld>
            <a:endParaRPr lang="zh-HK" altLang="en-US"/>
          </a:p>
        </p:txBody>
      </p:sp>
      <p:sp>
        <p:nvSpPr>
          <p:cNvPr id="4" name="頁尾版面配置區 3">
            <a:extLst>
              <a:ext uri="{FF2B5EF4-FFF2-40B4-BE49-F238E27FC236}">
                <a16:creationId xmlns:a16="http://schemas.microsoft.com/office/drawing/2014/main" id="{893125D5-BCA4-4A5D-B739-C5308EF1638D}"/>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13B95838-CA0D-41CA-BF85-243440363772}"/>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9365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DD47BD4-2DDA-40B5-A55B-C1C5B27DA5A5}"/>
              </a:ext>
            </a:extLst>
          </p:cNvPr>
          <p:cNvSpPr>
            <a:spLocks noGrp="1"/>
          </p:cNvSpPr>
          <p:nvPr>
            <p:ph type="dt" sz="half" idx="10"/>
          </p:nvPr>
        </p:nvSpPr>
        <p:spPr/>
        <p:txBody>
          <a:bodyPr/>
          <a:lstStyle/>
          <a:p>
            <a:fld id="{830B656F-1B31-47B5-AFCF-56205ED9AA6C}" type="datetime1">
              <a:rPr lang="zh-HK" altLang="en-US" smtClean="0"/>
              <a:t>26/5/2022</a:t>
            </a:fld>
            <a:endParaRPr lang="zh-HK" altLang="en-US"/>
          </a:p>
        </p:txBody>
      </p:sp>
      <p:sp>
        <p:nvSpPr>
          <p:cNvPr id="3" name="頁尾版面配置區 2">
            <a:extLst>
              <a:ext uri="{FF2B5EF4-FFF2-40B4-BE49-F238E27FC236}">
                <a16:creationId xmlns:a16="http://schemas.microsoft.com/office/drawing/2014/main" id="{803A880E-52FA-4974-B012-0EBB081C6BF6}"/>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1BC81B51-B411-4941-86D6-2D071745C0D3}"/>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96532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707C6A-A823-4A10-A56C-7849C9DCCC0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77C6977C-23CD-44D2-A7BB-AFB1EC547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B464515A-2244-413C-9CFB-244EAD1B7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88F2B91-B5B3-4886-A6CF-DB825EB6E6FD}"/>
              </a:ext>
            </a:extLst>
          </p:cNvPr>
          <p:cNvSpPr>
            <a:spLocks noGrp="1"/>
          </p:cNvSpPr>
          <p:nvPr>
            <p:ph type="dt" sz="half" idx="10"/>
          </p:nvPr>
        </p:nvSpPr>
        <p:spPr/>
        <p:txBody>
          <a:bodyPr/>
          <a:lstStyle/>
          <a:p>
            <a:fld id="{79C374D4-A877-4ACC-B380-BD35B6E80A73}"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2A9F576E-B6F1-404E-AB08-21473C749B25}"/>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806EF30-6814-49A9-B372-C381F99DA88A}"/>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51641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9EDAE-CD7F-44D6-AAE9-1D1DBC7A7D0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DE8843E9-E47E-4553-80E0-8B966FBF9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7CCC251C-1172-4030-9451-CCC3C7D8C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4AC94BF-8C1A-4C9C-AEF4-C8F7278AEAFB}"/>
              </a:ext>
            </a:extLst>
          </p:cNvPr>
          <p:cNvSpPr>
            <a:spLocks noGrp="1"/>
          </p:cNvSpPr>
          <p:nvPr>
            <p:ph type="dt" sz="half" idx="10"/>
          </p:nvPr>
        </p:nvSpPr>
        <p:spPr/>
        <p:txBody>
          <a:bodyPr/>
          <a:lstStyle/>
          <a:p>
            <a:fld id="{2E8E45AB-7F05-42CA-B3AA-EACD7942E0C7}"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67F0E8B8-DF34-4AA9-930A-22BBCE2234C2}"/>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539D3449-D302-4540-907E-52A1F16CFE5C}"/>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17433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B2B13F2-BC90-497D-90D4-34FCA76B7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5561683-0676-4ABE-80CE-2F3F9612B4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A5AF9F87-5BAF-480A-A31B-F7EE5D362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694C4-CDF6-4153-AD1B-997D474111AD}"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4BC6924D-EFB9-40EB-A136-CFAD63376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238772A9-39CA-4B04-8CFF-977BC986C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24898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oj.gov.hk/sc/publications/pdf/basiclaw/cbasic4-2.pdf"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doj.gov.hk/tc/community_engagement/sj_blog/20210306_blog1.html"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oj.gov.hk/sc/publications/pdf/basiclaw/cbasic4-2.pdf" TargetMode="Externa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hyperlink" Target="https://www.basiclawresources.info/"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asiclaw.gov.hk/tc/basiclaw/chapter3.html"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8C14DFE4-A192-4ED1-AC1A-CDE8BB9DE465}"/>
              </a:ext>
            </a:extLst>
          </p:cNvPr>
          <p:cNvSpPr>
            <a:spLocks noGrp="1"/>
          </p:cNvSpPr>
          <p:nvPr>
            <p:ph type="ctrTitle"/>
          </p:nvPr>
        </p:nvSpPr>
        <p:spPr>
          <a:xfrm>
            <a:off x="804672" y="5116529"/>
            <a:ext cx="10592174" cy="1000655"/>
          </a:xfrm>
        </p:spPr>
        <p:txBody>
          <a:bodyPr anchor="t">
            <a:normAutofit/>
          </a:bodyPr>
          <a:lstStyle/>
          <a:p>
            <a:pPr algn="l"/>
            <a:r>
              <a:rPr lang="en-US" altLang="zh-TW" sz="4000" kern="100" dirty="0">
                <a:solidFill>
                  <a:schemeClr val="accent2">
                    <a:lumMod val="75000"/>
                  </a:schemeClr>
                </a:solidFill>
                <a:ea typeface="DFKai-SB" panose="03000509000000000000"/>
                <a:cs typeface="Times New Roman" panose="02020603050405020304" pitchFamily="18" charset="0"/>
              </a:rPr>
              <a:t>《</a:t>
            </a:r>
            <a:r>
              <a:rPr lang="zh-TW" altLang="en-US" sz="4000" kern="100" dirty="0">
                <a:solidFill>
                  <a:schemeClr val="accent2">
                    <a:lumMod val="75000"/>
                  </a:schemeClr>
                </a:solidFill>
                <a:ea typeface="DFKai-SB" panose="03000509000000000000"/>
                <a:cs typeface="Times New Roman" panose="02020603050405020304" pitchFamily="18" charset="0"/>
              </a:rPr>
              <a:t>基本法</a:t>
            </a:r>
            <a:r>
              <a:rPr lang="en-US" altLang="zh-TW" sz="4000" kern="100" dirty="0">
                <a:solidFill>
                  <a:schemeClr val="accent2">
                    <a:lumMod val="75000"/>
                  </a:schemeClr>
                </a:solidFill>
                <a:ea typeface="DFKai-SB" panose="03000509000000000000"/>
                <a:cs typeface="Times New Roman" panose="02020603050405020304" pitchFamily="18" charset="0"/>
              </a:rPr>
              <a:t>》</a:t>
            </a:r>
            <a:r>
              <a:rPr lang="zh-TW" altLang="en-US" sz="4000" kern="100" dirty="0">
                <a:solidFill>
                  <a:schemeClr val="accent2">
                    <a:lumMod val="75000"/>
                  </a:schemeClr>
                </a:solidFill>
                <a:ea typeface="DFKai-SB" panose="03000509000000000000"/>
                <a:cs typeface="Times New Roman" panose="02020603050405020304" pitchFamily="18" charset="0"/>
              </a:rPr>
              <a:t>下的人權保障</a:t>
            </a:r>
            <a:endParaRPr lang="zh-HK" altLang="en-US" sz="4000" dirty="0">
              <a:solidFill>
                <a:schemeClr val="accent2">
                  <a:lumMod val="75000"/>
                </a:schemeClr>
              </a:solidFill>
              <a:ea typeface="DFKai-SB" panose="03000509000000000000"/>
            </a:endParaRPr>
          </a:p>
        </p:txBody>
      </p:sp>
      <p:pic>
        <p:nvPicPr>
          <p:cNvPr id="1026" name="Picture 2">
            <a:extLst>
              <a:ext uri="{FF2B5EF4-FFF2-40B4-BE49-F238E27FC236}">
                <a16:creationId xmlns:a16="http://schemas.microsoft.com/office/drawing/2014/main" id="{31648755-57B3-2D66-EADB-4949CA27F6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67" b="13115"/>
          <a:stretch/>
        </p:blipFill>
        <p:spPr bwMode="auto">
          <a:xfrm>
            <a:off x="-3050" y="-57964"/>
            <a:ext cx="12192001"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74" name="Freeform: Shape 7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副標題 2">
            <a:extLst>
              <a:ext uri="{FF2B5EF4-FFF2-40B4-BE49-F238E27FC236}">
                <a16:creationId xmlns:a16="http://schemas.microsoft.com/office/drawing/2014/main" id="{611FAA1D-0584-41B2-B3EE-8AE840DEB5B8}"/>
              </a:ext>
            </a:extLst>
          </p:cNvPr>
          <p:cNvSpPr>
            <a:spLocks noGrp="1"/>
          </p:cNvSpPr>
          <p:nvPr>
            <p:ph type="subTitle" idx="1"/>
          </p:nvPr>
        </p:nvSpPr>
        <p:spPr>
          <a:xfrm>
            <a:off x="804672" y="4580785"/>
            <a:ext cx="9416898" cy="484374"/>
          </a:xfrm>
        </p:spPr>
        <p:txBody>
          <a:bodyPr anchor="b">
            <a:normAutofit/>
          </a:bodyPr>
          <a:lstStyle/>
          <a:p>
            <a:pPr algn="l"/>
            <a:r>
              <a:rPr lang="zh-TW" altLang="en-US" sz="2000" kern="100" dirty="0">
                <a:solidFill>
                  <a:schemeClr val="accent2">
                    <a:lumMod val="75000"/>
                  </a:schemeClr>
                </a:solidFill>
                <a:ea typeface="DFKai-SB" panose="03000509000000000000"/>
                <a:cs typeface="Times New Roman" panose="02020603050405020304" pitchFamily="18" charset="0"/>
              </a:rPr>
              <a:t>高中 單元五</a:t>
            </a:r>
            <a:endParaRPr lang="en-US" altLang="zh-TW" sz="2000" dirty="0">
              <a:solidFill>
                <a:schemeClr val="accent2">
                  <a:lumMod val="75000"/>
                </a:schemeClr>
              </a:solidFill>
              <a:ea typeface="DFKai-SB" panose="03000509000000000000"/>
            </a:endParaRPr>
          </a:p>
        </p:txBody>
      </p:sp>
      <p:sp>
        <p:nvSpPr>
          <p:cNvPr id="4" name="投影片編號版面配置區 3">
            <a:extLst>
              <a:ext uri="{FF2B5EF4-FFF2-40B4-BE49-F238E27FC236}">
                <a16:creationId xmlns:a16="http://schemas.microsoft.com/office/drawing/2014/main" id="{67B038BF-6E7A-4C1C-A154-294B2345E120}"/>
              </a:ext>
            </a:extLst>
          </p:cNvPr>
          <p:cNvSpPr>
            <a:spLocks noGrp="1"/>
          </p:cNvSpPr>
          <p:nvPr>
            <p:ph type="sldNum" sz="quarter" idx="12"/>
          </p:nvPr>
        </p:nvSpPr>
        <p:spPr>
          <a:xfrm>
            <a:off x="8610600" y="6356350"/>
            <a:ext cx="2743200" cy="365125"/>
          </a:xfrm>
        </p:spPr>
        <p:txBody>
          <a:bodyPr>
            <a:normAutofit/>
          </a:bodyPr>
          <a:lstStyle/>
          <a:p>
            <a:pPr>
              <a:spcAft>
                <a:spcPts val="600"/>
              </a:spcAft>
            </a:pPr>
            <a:fld id="{10E6A508-BB07-4B8A-901D-15D03AC66BA5}" type="slidenum">
              <a:rPr lang="zh-HK" altLang="en-US">
                <a:solidFill>
                  <a:prstClr val="black">
                    <a:tint val="75000"/>
                  </a:prstClr>
                </a:solidFill>
              </a:rPr>
              <a:pPr>
                <a:spcAft>
                  <a:spcPts val="600"/>
                </a:spcAft>
              </a:pPr>
              <a:t>1</a:t>
            </a:fld>
            <a:endParaRPr lang="zh-HK" altLang="en-US">
              <a:solidFill>
                <a:prstClr val="black">
                  <a:tint val="75000"/>
                </a:prstClr>
              </a:solidFill>
            </a:endParaRPr>
          </a:p>
        </p:txBody>
      </p:sp>
    </p:spTree>
    <p:extLst>
      <p:ext uri="{BB962C8B-B14F-4D97-AF65-F5344CB8AC3E}">
        <p14:creationId xmlns:p14="http://schemas.microsoft.com/office/powerpoint/2010/main" val="7155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523335" y="4613552"/>
            <a:ext cx="11116088" cy="999159"/>
          </a:xfrm>
        </p:spPr>
        <p:txBody>
          <a:bodyPr vert="horz">
            <a:normAutofit lnSpcReduction="10000"/>
          </a:bodyPr>
          <a:lstStyle/>
          <a:p>
            <a:pPr marL="0" indent="0">
              <a:buNone/>
            </a:pPr>
            <a:r>
              <a:rPr lang="zh-TW" altLang="zh-HK" dirty="0"/>
              <a:t>相關的《基本法》條文：</a:t>
            </a:r>
            <a:endParaRPr lang="en-US" altLang="zh-TW" dirty="0"/>
          </a:p>
          <a:p>
            <a:pPr marL="0" indent="0">
              <a:lnSpc>
                <a:spcPct val="100000"/>
              </a:lnSpc>
              <a:buNone/>
            </a:pPr>
            <a:r>
              <a:rPr lang="zh-TW" altLang="en-US" u="sng" dirty="0">
                <a:solidFill>
                  <a:srgbClr val="FF0000"/>
                </a:solidFill>
              </a:rPr>
              <a:t>                                                                                                                                    。</a:t>
            </a:r>
            <a:endParaRPr lang="zh-TW" altLang="zh-HK" u="sng" dirty="0">
              <a:solidFill>
                <a:srgbClr val="FF0000"/>
              </a:solidFill>
            </a:endParaRPr>
          </a:p>
          <a:p>
            <a:pPr marL="0" indent="0">
              <a:buNone/>
            </a:pPr>
            <a:endParaRPr lang="zh-TW" altLang="zh-HK"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aphicFrame>
        <p:nvGraphicFramePr>
          <p:cNvPr id="5" name="表格 4">
            <a:extLst>
              <a:ext uri="{FF2B5EF4-FFF2-40B4-BE49-F238E27FC236}">
                <a16:creationId xmlns:a16="http://schemas.microsoft.com/office/drawing/2014/main" id="{EFBFE578-3C9D-443E-AC07-181C3A375343}"/>
              </a:ext>
            </a:extLst>
          </p:cNvPr>
          <p:cNvGraphicFramePr>
            <a:graphicFrameLocks noGrp="1"/>
          </p:cNvGraphicFramePr>
          <p:nvPr>
            <p:extLst>
              <p:ext uri="{D42A27DB-BD31-4B8C-83A1-F6EECF244321}">
                <p14:modId xmlns:p14="http://schemas.microsoft.com/office/powerpoint/2010/main" val="3362060810"/>
              </p:ext>
            </p:extLst>
          </p:nvPr>
        </p:nvGraphicFramePr>
        <p:xfrm>
          <a:off x="523335" y="316284"/>
          <a:ext cx="11145330" cy="3910659"/>
        </p:xfrm>
        <a:graphic>
          <a:graphicData uri="http://schemas.openxmlformats.org/drawingml/2006/table">
            <a:tbl>
              <a:tblPr firstRow="1" firstCol="1" bandRow="1"/>
              <a:tblGrid>
                <a:gridCol w="5572665">
                  <a:extLst>
                    <a:ext uri="{9D8B030D-6E8A-4147-A177-3AD203B41FA5}">
                      <a16:colId xmlns:a16="http://schemas.microsoft.com/office/drawing/2014/main" val="333868287"/>
                    </a:ext>
                  </a:extLst>
                </a:gridCol>
                <a:gridCol w="5572665">
                  <a:extLst>
                    <a:ext uri="{9D8B030D-6E8A-4147-A177-3AD203B41FA5}">
                      <a16:colId xmlns:a16="http://schemas.microsoft.com/office/drawing/2014/main" val="564240730"/>
                    </a:ext>
                  </a:extLst>
                </a:gridCol>
              </a:tblGrid>
              <a:tr h="528540">
                <a:tc>
                  <a:txBody>
                    <a:bodyPr/>
                    <a:lstStyle/>
                    <a:p>
                      <a:pPr marL="304800" algn="ctr"/>
                      <a:r>
                        <a:rPr lang="zh-TW" sz="2800" kern="100" dirty="0">
                          <a:solidFill>
                            <a:srgbClr val="000000"/>
                          </a:solidFill>
                          <a:effectLst/>
                          <a:latin typeface="Times New Roman" panose="02020603050405020304" pitchFamily="18" charset="0"/>
                          <a:ea typeface="標楷體" panose="03000509000000000000" pitchFamily="65" charset="-120"/>
                        </a:rPr>
                        <a:t>聯合國《世界人權宣言》</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r>
                        <a:rPr lang="zh-TW" sz="2800" kern="100" spc="-40" dirty="0">
                          <a:solidFill>
                            <a:srgbClr val="000000"/>
                          </a:solidFill>
                          <a:effectLst/>
                          <a:latin typeface="Times New Roman" panose="02020603050405020304" pitchFamily="18" charset="0"/>
                          <a:ea typeface="標楷體" panose="03000509000000000000" pitchFamily="65" charset="-120"/>
                        </a:rPr>
                        <a:t>《公民權利和政治權利的國際公約》節錄</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460745"/>
                  </a:ext>
                </a:extLst>
              </a:tr>
              <a:tr h="3057219">
                <a:tc>
                  <a:txBody>
                    <a:bodyPr/>
                    <a:lstStyle/>
                    <a:p>
                      <a:pPr marL="269875" indent="-26987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第七條：法律之前人人平等，並有權享受法律的平等保護，不受任何歧視。人人有權享受平等保護，以免受違反本宣言的任何歧視行為以及煽動這種歧視的任何行為之害。</a:t>
                      </a:r>
                      <a:endParaRPr lang="zh-TW" sz="24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indent="-26987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第三條：本</a:t>
                      </a:r>
                      <a:r>
                        <a:rPr lang="zh-TW" altLang="en-US" sz="2400" kern="100" dirty="0">
                          <a:solidFill>
                            <a:srgbClr val="000000"/>
                          </a:solidFill>
                          <a:effectLst/>
                          <a:latin typeface="Times New Roman" panose="02020603050405020304" pitchFamily="18" charset="0"/>
                          <a:ea typeface="標楷體" panose="03000509000000000000" pitchFamily="65" charset="-120"/>
                        </a:rPr>
                        <a:t>公</a:t>
                      </a:r>
                      <a:r>
                        <a:rPr lang="zh-TW" sz="2400" kern="100" dirty="0">
                          <a:solidFill>
                            <a:srgbClr val="000000"/>
                          </a:solidFill>
                          <a:effectLst/>
                          <a:latin typeface="Times New Roman" panose="02020603050405020304" pitchFamily="18" charset="0"/>
                          <a:ea typeface="標楷體" panose="03000509000000000000" pitchFamily="65" charset="-120"/>
                        </a:rPr>
                        <a:t>約締約國承允確保本</a:t>
                      </a:r>
                      <a:r>
                        <a:rPr lang="zh-TW" altLang="en-US" sz="2400" kern="100" dirty="0">
                          <a:solidFill>
                            <a:srgbClr val="000000"/>
                          </a:solidFill>
                          <a:effectLst/>
                          <a:latin typeface="Times New Roman" panose="02020603050405020304" pitchFamily="18" charset="0"/>
                          <a:ea typeface="標楷體" panose="03000509000000000000" pitchFamily="65" charset="-120"/>
                        </a:rPr>
                        <a:t>公</a:t>
                      </a:r>
                      <a:r>
                        <a:rPr lang="zh-TW" sz="2400" kern="100" dirty="0">
                          <a:solidFill>
                            <a:srgbClr val="000000"/>
                          </a:solidFill>
                          <a:effectLst/>
                          <a:latin typeface="Times New Roman" panose="02020603050405020304" pitchFamily="18" charset="0"/>
                          <a:ea typeface="標楷體" panose="03000509000000000000" pitchFamily="65" charset="-120"/>
                        </a:rPr>
                        <a:t>約所載一切公民及政治權利之享受，男女權利，一律平等。</a:t>
                      </a:r>
                      <a:endParaRPr lang="zh-TW" sz="2400" kern="100" dirty="0">
                        <a:effectLst/>
                        <a:latin typeface="Times New Roman" panose="02020603050405020304" pitchFamily="18" charset="0"/>
                        <a:ea typeface="SimSun" panose="02010600030101010101" pitchFamily="2" charset="-122"/>
                      </a:endParaRPr>
                    </a:p>
                    <a:p>
                      <a:pPr marL="269875" indent="-26987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第</a:t>
                      </a:r>
                      <a:r>
                        <a:rPr lang="zh-HK" sz="2400" kern="100" dirty="0">
                          <a:solidFill>
                            <a:srgbClr val="000000"/>
                          </a:solidFill>
                          <a:effectLst/>
                          <a:latin typeface="Times New Roman" panose="02020603050405020304" pitchFamily="18" charset="0"/>
                          <a:ea typeface="標楷體" panose="03000509000000000000" pitchFamily="65" charset="-120"/>
                        </a:rPr>
                        <a:t>二十六</a:t>
                      </a:r>
                      <a:r>
                        <a:rPr lang="zh-TW" sz="2400" kern="100" dirty="0">
                          <a:solidFill>
                            <a:srgbClr val="000000"/>
                          </a:solidFill>
                          <a:effectLst/>
                          <a:latin typeface="Times New Roman" panose="02020603050405020304" pitchFamily="18" charset="0"/>
                          <a:ea typeface="標楷體" panose="03000509000000000000" pitchFamily="65" charset="-120"/>
                        </a:rPr>
                        <a:t>條：人人在法律上一律平等，且應受法律平等保護，無所歧視。……</a:t>
                      </a:r>
                      <a:endParaRPr lang="zh-TW" sz="24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351919"/>
                  </a:ext>
                </a:extLst>
              </a:tr>
            </a:tbl>
          </a:graphicData>
        </a:graphic>
      </p:graphicFrame>
      <p:sp>
        <p:nvSpPr>
          <p:cNvPr id="8" name="文字方塊 7">
            <a:extLst>
              <a:ext uri="{FF2B5EF4-FFF2-40B4-BE49-F238E27FC236}">
                <a16:creationId xmlns:a16="http://schemas.microsoft.com/office/drawing/2014/main" id="{49526D44-F6AC-4309-AB88-FC147F056A9C}"/>
              </a:ext>
            </a:extLst>
          </p:cNvPr>
          <p:cNvSpPr txBox="1"/>
          <p:nvPr/>
        </p:nvSpPr>
        <p:spPr>
          <a:xfrm>
            <a:off x="351182" y="86151"/>
            <a:ext cx="705679" cy="830997"/>
          </a:xfrm>
          <a:prstGeom prst="rect">
            <a:avLst/>
          </a:prstGeom>
          <a:noFill/>
        </p:spPr>
        <p:txBody>
          <a:bodyPr wrap="square" rtlCol="0">
            <a:spAutoFit/>
          </a:bodyPr>
          <a:lstStyle/>
          <a:p>
            <a:r>
              <a:rPr lang="zh-HK" altLang="en-US" sz="4800" dirty="0">
                <a:solidFill>
                  <a:srgbClr val="3333FF"/>
                </a:solidFill>
                <a:sym typeface="Wingdings" panose="05000000000000000000" pitchFamily="2" charset="2"/>
              </a:rPr>
              <a:t></a:t>
            </a:r>
            <a:endParaRPr lang="zh-HK" altLang="en-US" sz="4800" dirty="0">
              <a:solidFill>
                <a:srgbClr val="3333FF"/>
              </a:solidFill>
            </a:endParaRPr>
          </a:p>
        </p:txBody>
      </p:sp>
    </p:spTree>
    <p:extLst>
      <p:ext uri="{BB962C8B-B14F-4D97-AF65-F5344CB8AC3E}">
        <p14:creationId xmlns:p14="http://schemas.microsoft.com/office/powerpoint/2010/main" val="189802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537956" y="5007758"/>
            <a:ext cx="11116088" cy="1266357"/>
          </a:xfrm>
        </p:spPr>
        <p:txBody>
          <a:bodyPr vert="horz">
            <a:normAutofit/>
          </a:bodyPr>
          <a:lstStyle/>
          <a:p>
            <a:pPr marL="0" indent="0">
              <a:buNone/>
            </a:pPr>
            <a:r>
              <a:rPr lang="zh-TW" altLang="zh-HK" dirty="0"/>
              <a:t>相關的《基本法》條文：</a:t>
            </a:r>
            <a:endParaRPr lang="en-US" altLang="zh-TW" dirty="0"/>
          </a:p>
          <a:p>
            <a:pPr marL="0" indent="0">
              <a:lnSpc>
                <a:spcPct val="100000"/>
              </a:lnSpc>
              <a:buNone/>
            </a:pPr>
            <a:r>
              <a:rPr lang="zh-TW" altLang="en-US" u="sng" dirty="0">
                <a:solidFill>
                  <a:srgbClr val="FF0000"/>
                </a:solidFill>
              </a:rPr>
              <a:t>                                                                                                                                    。</a:t>
            </a:r>
            <a:endParaRPr lang="zh-TW" altLang="zh-HK" u="sng" dirty="0">
              <a:solidFill>
                <a:srgbClr val="FF0000"/>
              </a:solidFill>
            </a:endParaRPr>
          </a:p>
          <a:p>
            <a:pPr marL="0" indent="0">
              <a:buNone/>
            </a:pPr>
            <a:endParaRPr lang="zh-TW" altLang="zh-HK"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aphicFrame>
        <p:nvGraphicFramePr>
          <p:cNvPr id="5" name="表格 4">
            <a:extLst>
              <a:ext uri="{FF2B5EF4-FFF2-40B4-BE49-F238E27FC236}">
                <a16:creationId xmlns:a16="http://schemas.microsoft.com/office/drawing/2014/main" id="{EFBFE578-3C9D-443E-AC07-181C3A375343}"/>
              </a:ext>
            </a:extLst>
          </p:cNvPr>
          <p:cNvGraphicFramePr>
            <a:graphicFrameLocks noGrp="1"/>
          </p:cNvGraphicFramePr>
          <p:nvPr>
            <p:extLst>
              <p:ext uri="{D42A27DB-BD31-4B8C-83A1-F6EECF244321}">
                <p14:modId xmlns:p14="http://schemas.microsoft.com/office/powerpoint/2010/main" val="1050808916"/>
              </p:ext>
            </p:extLst>
          </p:nvPr>
        </p:nvGraphicFramePr>
        <p:xfrm>
          <a:off x="523335" y="316284"/>
          <a:ext cx="11145330" cy="4515612"/>
        </p:xfrm>
        <a:graphic>
          <a:graphicData uri="http://schemas.openxmlformats.org/drawingml/2006/table">
            <a:tbl>
              <a:tblPr firstRow="1" firstCol="1" bandRow="1"/>
              <a:tblGrid>
                <a:gridCol w="5572665">
                  <a:extLst>
                    <a:ext uri="{9D8B030D-6E8A-4147-A177-3AD203B41FA5}">
                      <a16:colId xmlns:a16="http://schemas.microsoft.com/office/drawing/2014/main" val="333868287"/>
                    </a:ext>
                  </a:extLst>
                </a:gridCol>
                <a:gridCol w="5572665">
                  <a:extLst>
                    <a:ext uri="{9D8B030D-6E8A-4147-A177-3AD203B41FA5}">
                      <a16:colId xmlns:a16="http://schemas.microsoft.com/office/drawing/2014/main" val="564240730"/>
                    </a:ext>
                  </a:extLst>
                </a:gridCol>
              </a:tblGrid>
              <a:tr h="528540">
                <a:tc>
                  <a:txBody>
                    <a:bodyPr/>
                    <a:lstStyle/>
                    <a:p>
                      <a:pPr marL="304800" algn="ctr"/>
                      <a:r>
                        <a:rPr lang="zh-TW" sz="2800" kern="100" dirty="0">
                          <a:solidFill>
                            <a:srgbClr val="000000"/>
                          </a:solidFill>
                          <a:effectLst/>
                          <a:latin typeface="Times New Roman" panose="02020603050405020304" pitchFamily="18" charset="0"/>
                          <a:ea typeface="標楷體" panose="03000509000000000000" pitchFamily="65" charset="-120"/>
                        </a:rPr>
                        <a:t>聯合國《世界人權宣言》</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r>
                        <a:rPr lang="zh-TW" sz="2800" kern="100" spc="-40" dirty="0">
                          <a:solidFill>
                            <a:srgbClr val="000000"/>
                          </a:solidFill>
                          <a:effectLst/>
                          <a:latin typeface="Times New Roman" panose="02020603050405020304" pitchFamily="18" charset="0"/>
                          <a:ea typeface="標楷體" panose="03000509000000000000" pitchFamily="65" charset="-120"/>
                        </a:rPr>
                        <a:t>《公民權利和政治權利的國際公約》節錄</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460745"/>
                  </a:ext>
                </a:extLst>
              </a:tr>
              <a:tr h="3057219">
                <a:tc>
                  <a:txBody>
                    <a:bodyPr/>
                    <a:lstStyle/>
                    <a:p>
                      <a:pPr marL="269875" indent="-26987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第十六條：</a:t>
                      </a:r>
                      <a:r>
                        <a:rPr kumimoji="0" lang="en-US" altLang="zh-HK" sz="2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一</a:t>
                      </a:r>
                      <a:r>
                        <a:rPr kumimoji="0" lang="en-US" altLang="zh-HK" sz="2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lang="zh-TW" sz="2400" kern="100" dirty="0">
                          <a:solidFill>
                            <a:srgbClr val="000000"/>
                          </a:solidFill>
                          <a:effectLst/>
                          <a:latin typeface="Times New Roman" panose="02020603050405020304" pitchFamily="18" charset="0"/>
                          <a:ea typeface="標楷體" panose="03000509000000000000" pitchFamily="65" charset="-120"/>
                        </a:rPr>
                        <a:t> 成年男女，不受種族、國籍或宗教的任何限制有權婚嫁和成立家庭。他們在婚姻方面，在結婚期間和在解除婚約時，應有平等的權利。</a:t>
                      </a:r>
                      <a:r>
                        <a:rPr kumimoji="0" lang="en-US" altLang="zh-HK" sz="2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二</a:t>
                      </a:r>
                      <a:r>
                        <a:rPr kumimoji="0" lang="en-US" altLang="zh-HK" sz="2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lang="zh-TW" sz="2400" kern="100" dirty="0">
                          <a:solidFill>
                            <a:srgbClr val="000000"/>
                          </a:solidFill>
                          <a:effectLst/>
                          <a:latin typeface="Times New Roman" panose="02020603050405020304" pitchFamily="18" charset="0"/>
                          <a:ea typeface="標楷體" panose="03000509000000000000" pitchFamily="65" charset="-120"/>
                        </a:rPr>
                        <a:t> 只有經男女雙方的自由和完全的同意，才能締婚。</a:t>
                      </a:r>
                      <a:r>
                        <a:rPr kumimoji="0" lang="en-US" altLang="zh-HK" sz="2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三</a:t>
                      </a:r>
                      <a:r>
                        <a:rPr kumimoji="0" lang="en-US" altLang="zh-HK" sz="2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lang="zh-TW" sz="2400" kern="100" dirty="0">
                          <a:solidFill>
                            <a:srgbClr val="000000"/>
                          </a:solidFill>
                          <a:effectLst/>
                          <a:latin typeface="Times New Roman" panose="02020603050405020304" pitchFamily="18" charset="0"/>
                          <a:ea typeface="標楷體" panose="03000509000000000000" pitchFamily="65" charset="-120"/>
                        </a:rPr>
                        <a:t> 家庭是天然的和基本的社會單元，並應受社會和國家的保護。</a:t>
                      </a:r>
                      <a:endParaRPr lang="zh-TW" sz="24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indent="-269875">
                        <a:lnSpc>
                          <a:spcPct val="110000"/>
                        </a:lnSpc>
                        <a:tabLst>
                          <a:tab pos="630555" algn="l"/>
                        </a:tabLst>
                      </a:pPr>
                      <a:r>
                        <a:rPr lang="zh-TW" sz="2200" kern="100" dirty="0">
                          <a:solidFill>
                            <a:srgbClr val="000000"/>
                          </a:solidFill>
                          <a:effectLst/>
                          <a:latin typeface="Times New Roman" panose="02020603050405020304" pitchFamily="18" charset="0"/>
                          <a:ea typeface="標楷體" panose="03000509000000000000" pitchFamily="65" charset="-120"/>
                        </a:rPr>
                        <a:t>第二十三條：</a:t>
                      </a:r>
                      <a:r>
                        <a:rPr lang="en-US" sz="2200" kern="100" dirty="0">
                          <a:solidFill>
                            <a:srgbClr val="000000"/>
                          </a:solidFill>
                          <a:effectLst/>
                          <a:latin typeface="Times New Roman" panose="02020603050405020304" pitchFamily="18" charset="0"/>
                          <a:ea typeface="標楷體" panose="03000509000000000000" pitchFamily="65" charset="-120"/>
                        </a:rPr>
                        <a:t>(</a:t>
                      </a:r>
                      <a:r>
                        <a:rPr lang="zh-TW" sz="2200" kern="100" dirty="0">
                          <a:solidFill>
                            <a:srgbClr val="000000"/>
                          </a:solidFill>
                          <a:effectLst/>
                          <a:latin typeface="Times New Roman" panose="02020603050405020304" pitchFamily="18" charset="0"/>
                          <a:ea typeface="標楷體" panose="03000509000000000000" pitchFamily="65" charset="-120"/>
                        </a:rPr>
                        <a:t>一</a:t>
                      </a:r>
                      <a:r>
                        <a:rPr lang="en-US" sz="2200" kern="100" dirty="0">
                          <a:solidFill>
                            <a:srgbClr val="000000"/>
                          </a:solidFill>
                          <a:effectLst/>
                          <a:latin typeface="Times New Roman" panose="02020603050405020304" pitchFamily="18" charset="0"/>
                          <a:ea typeface="標楷體" panose="03000509000000000000" pitchFamily="65" charset="-120"/>
                        </a:rPr>
                        <a:t>)</a:t>
                      </a:r>
                      <a:r>
                        <a:rPr lang="zh-TW" sz="2200" kern="100" dirty="0">
                          <a:solidFill>
                            <a:srgbClr val="000000"/>
                          </a:solidFill>
                          <a:effectLst/>
                          <a:latin typeface="Times New Roman" panose="02020603050405020304" pitchFamily="18" charset="0"/>
                          <a:ea typeface="標楷體" panose="03000509000000000000" pitchFamily="65" charset="-120"/>
                        </a:rPr>
                        <a:t>家庭為社會之自然基本團體單位，應受社會及國家之保護。</a:t>
                      </a:r>
                      <a:r>
                        <a:rPr lang="en-US" sz="2200" kern="100" dirty="0">
                          <a:solidFill>
                            <a:srgbClr val="000000"/>
                          </a:solidFill>
                          <a:effectLst/>
                          <a:latin typeface="Times New Roman" panose="02020603050405020304" pitchFamily="18" charset="0"/>
                          <a:ea typeface="標楷體" panose="03000509000000000000" pitchFamily="65" charset="-120"/>
                        </a:rPr>
                        <a:t>(</a:t>
                      </a:r>
                      <a:r>
                        <a:rPr lang="zh-TW" sz="2200" kern="100" dirty="0">
                          <a:solidFill>
                            <a:srgbClr val="000000"/>
                          </a:solidFill>
                          <a:effectLst/>
                          <a:latin typeface="Times New Roman" panose="02020603050405020304" pitchFamily="18" charset="0"/>
                          <a:ea typeface="標楷體" panose="03000509000000000000" pitchFamily="65" charset="-120"/>
                        </a:rPr>
                        <a:t>二</a:t>
                      </a:r>
                      <a:r>
                        <a:rPr lang="en-US" sz="2200" kern="100" dirty="0">
                          <a:solidFill>
                            <a:srgbClr val="000000"/>
                          </a:solidFill>
                          <a:effectLst/>
                          <a:latin typeface="Times New Roman" panose="02020603050405020304" pitchFamily="18" charset="0"/>
                          <a:ea typeface="標楷體" panose="03000509000000000000" pitchFamily="65" charset="-120"/>
                        </a:rPr>
                        <a:t>)</a:t>
                      </a:r>
                      <a:r>
                        <a:rPr lang="zh-TW" sz="2200" kern="100" dirty="0">
                          <a:solidFill>
                            <a:srgbClr val="000000"/>
                          </a:solidFill>
                          <a:effectLst/>
                          <a:latin typeface="Times New Roman" panose="02020603050405020304" pitchFamily="18" charset="0"/>
                          <a:ea typeface="標楷體" panose="03000509000000000000" pitchFamily="65" charset="-120"/>
                        </a:rPr>
                        <a:t>男女已達結婚年齡者，其結婚及成立家庭之權利應予確認。</a:t>
                      </a:r>
                      <a:r>
                        <a:rPr lang="en-US" sz="2200" kern="100" dirty="0">
                          <a:solidFill>
                            <a:srgbClr val="000000"/>
                          </a:solidFill>
                          <a:effectLst/>
                          <a:latin typeface="Times New Roman" panose="02020603050405020304" pitchFamily="18" charset="0"/>
                          <a:ea typeface="標楷體" panose="03000509000000000000" pitchFamily="65" charset="-120"/>
                        </a:rPr>
                        <a:t>(</a:t>
                      </a:r>
                      <a:r>
                        <a:rPr lang="zh-TW" sz="2200" kern="100" dirty="0">
                          <a:solidFill>
                            <a:srgbClr val="000000"/>
                          </a:solidFill>
                          <a:effectLst/>
                          <a:latin typeface="Times New Roman" panose="02020603050405020304" pitchFamily="18" charset="0"/>
                          <a:ea typeface="標楷體" panose="03000509000000000000" pitchFamily="65" charset="-120"/>
                        </a:rPr>
                        <a:t>三</a:t>
                      </a:r>
                      <a:r>
                        <a:rPr lang="en-US" sz="2200" kern="100" dirty="0">
                          <a:solidFill>
                            <a:srgbClr val="000000"/>
                          </a:solidFill>
                          <a:effectLst/>
                          <a:latin typeface="Times New Roman" panose="02020603050405020304" pitchFamily="18" charset="0"/>
                          <a:ea typeface="標楷體" panose="03000509000000000000" pitchFamily="65" charset="-120"/>
                        </a:rPr>
                        <a:t>) </a:t>
                      </a:r>
                      <a:r>
                        <a:rPr lang="zh-TW" sz="2200" kern="100" dirty="0">
                          <a:solidFill>
                            <a:srgbClr val="000000"/>
                          </a:solidFill>
                          <a:effectLst/>
                          <a:latin typeface="Times New Roman" panose="02020603050405020304" pitchFamily="18" charset="0"/>
                          <a:ea typeface="標楷體" panose="03000509000000000000" pitchFamily="65" charset="-120"/>
                        </a:rPr>
                        <a:t>婚姻非經婚嫁雙方自由完全同意，不得締結。</a:t>
                      </a:r>
                      <a:r>
                        <a:rPr lang="en-US" altLang="zh-TW" sz="2200" kern="100" dirty="0">
                          <a:solidFill>
                            <a:srgbClr val="000000"/>
                          </a:solidFill>
                          <a:effectLst/>
                          <a:latin typeface="Times New Roman" panose="02020603050405020304" pitchFamily="18" charset="0"/>
                          <a:ea typeface="標楷體" panose="03000509000000000000" pitchFamily="65" charset="-120"/>
                        </a:rPr>
                        <a:t>     </a:t>
                      </a:r>
                      <a:r>
                        <a:rPr lang="en-US" sz="2200" kern="100" dirty="0">
                          <a:solidFill>
                            <a:srgbClr val="000000"/>
                          </a:solidFill>
                          <a:effectLst/>
                          <a:latin typeface="Times New Roman" panose="02020603050405020304" pitchFamily="18" charset="0"/>
                          <a:ea typeface="標楷體" panose="03000509000000000000" pitchFamily="65" charset="-120"/>
                        </a:rPr>
                        <a:t>(</a:t>
                      </a:r>
                      <a:r>
                        <a:rPr lang="zh-TW" sz="2200" kern="100" dirty="0">
                          <a:solidFill>
                            <a:srgbClr val="000000"/>
                          </a:solidFill>
                          <a:effectLst/>
                          <a:latin typeface="Times New Roman" panose="02020603050405020304" pitchFamily="18" charset="0"/>
                          <a:ea typeface="標楷體" panose="03000509000000000000" pitchFamily="65" charset="-120"/>
                        </a:rPr>
                        <a:t>四</a:t>
                      </a:r>
                      <a:r>
                        <a:rPr lang="en-US" sz="2200" kern="100" dirty="0">
                          <a:solidFill>
                            <a:srgbClr val="000000"/>
                          </a:solidFill>
                          <a:effectLst/>
                          <a:latin typeface="Times New Roman" panose="02020603050405020304" pitchFamily="18" charset="0"/>
                          <a:ea typeface="標楷體" panose="03000509000000000000" pitchFamily="65" charset="-120"/>
                        </a:rPr>
                        <a:t>)</a:t>
                      </a:r>
                      <a:r>
                        <a:rPr lang="zh-TW" altLang="en-US" sz="2200" kern="100" dirty="0">
                          <a:solidFill>
                            <a:srgbClr val="000000"/>
                          </a:solidFill>
                          <a:effectLst/>
                          <a:latin typeface="Times New Roman" panose="02020603050405020304" pitchFamily="18" charset="0"/>
                          <a:ea typeface="標楷體" panose="03000509000000000000" pitchFamily="65" charset="-120"/>
                        </a:rPr>
                        <a:t>本公約締約國應採取適當步驟，確保夫妻在婚姻方面，在婚姻關係存續期間，以及在婚姻關係消滅時，雙方權利責任平等。婚姻關係消滅時，應訂定辦法，對子女予以必要之保護。</a:t>
                      </a:r>
                      <a:r>
                        <a:rPr lang="en-US" altLang="zh-TW" sz="2200" kern="100" dirty="0">
                          <a:solidFill>
                            <a:srgbClr val="000000"/>
                          </a:solidFill>
                          <a:effectLst/>
                          <a:latin typeface="Times New Roman" panose="02020603050405020304" pitchFamily="18" charset="0"/>
                          <a:ea typeface="標楷體" panose="03000509000000000000" pitchFamily="65" charset="-12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351919"/>
                  </a:ext>
                </a:extLst>
              </a:tr>
            </a:tbl>
          </a:graphicData>
        </a:graphic>
      </p:graphicFrame>
      <p:sp>
        <p:nvSpPr>
          <p:cNvPr id="8" name="文字方塊 7">
            <a:extLst>
              <a:ext uri="{FF2B5EF4-FFF2-40B4-BE49-F238E27FC236}">
                <a16:creationId xmlns:a16="http://schemas.microsoft.com/office/drawing/2014/main" id="{49526D44-F6AC-4309-AB88-FC147F056A9C}"/>
              </a:ext>
            </a:extLst>
          </p:cNvPr>
          <p:cNvSpPr txBox="1"/>
          <p:nvPr/>
        </p:nvSpPr>
        <p:spPr>
          <a:xfrm>
            <a:off x="351182" y="86151"/>
            <a:ext cx="705679" cy="830997"/>
          </a:xfrm>
          <a:prstGeom prst="rect">
            <a:avLst/>
          </a:prstGeom>
          <a:noFill/>
        </p:spPr>
        <p:txBody>
          <a:bodyPr wrap="square" rtlCol="0">
            <a:spAutoFit/>
          </a:bodyPr>
          <a:lstStyle/>
          <a:p>
            <a:r>
              <a:rPr lang="zh-HK" altLang="en-US" sz="4800" dirty="0">
                <a:solidFill>
                  <a:srgbClr val="3333FF"/>
                </a:solidFill>
                <a:sym typeface="Wingdings" panose="05000000000000000000" pitchFamily="2" charset="2"/>
              </a:rPr>
              <a:t></a:t>
            </a:r>
            <a:endParaRPr lang="zh-HK" altLang="en-US" sz="4800" dirty="0">
              <a:solidFill>
                <a:srgbClr val="3333FF"/>
              </a:solidFill>
            </a:endParaRPr>
          </a:p>
        </p:txBody>
      </p:sp>
    </p:spTree>
    <p:extLst>
      <p:ext uri="{BB962C8B-B14F-4D97-AF65-F5344CB8AC3E}">
        <p14:creationId xmlns:p14="http://schemas.microsoft.com/office/powerpoint/2010/main" val="38992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552577" y="4457077"/>
            <a:ext cx="11116088" cy="1334150"/>
          </a:xfrm>
        </p:spPr>
        <p:txBody>
          <a:bodyPr vert="horz">
            <a:normAutofit/>
          </a:bodyPr>
          <a:lstStyle/>
          <a:p>
            <a:pPr marL="0" indent="0">
              <a:buNone/>
            </a:pPr>
            <a:r>
              <a:rPr lang="zh-TW" altLang="zh-HK" dirty="0"/>
              <a:t>相關的《基本法》條文：</a:t>
            </a:r>
            <a:endParaRPr lang="en-US" altLang="zh-TW" dirty="0"/>
          </a:p>
          <a:p>
            <a:pPr marL="0" indent="0">
              <a:lnSpc>
                <a:spcPct val="100000"/>
              </a:lnSpc>
              <a:buNone/>
            </a:pPr>
            <a:r>
              <a:rPr lang="zh-TW" altLang="en-US" u="sng" dirty="0">
                <a:solidFill>
                  <a:srgbClr val="FF0000"/>
                </a:solidFill>
              </a:rPr>
              <a:t>                                                                                                                                    。</a:t>
            </a:r>
            <a:endParaRPr lang="zh-TW" altLang="zh-HK" u="sng" dirty="0">
              <a:solidFill>
                <a:srgbClr val="FF0000"/>
              </a:solidFill>
            </a:endParaRPr>
          </a:p>
          <a:p>
            <a:pPr marL="0" indent="0">
              <a:buNone/>
            </a:pPr>
            <a:endParaRPr lang="zh-TW" altLang="zh-HK"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aphicFrame>
        <p:nvGraphicFramePr>
          <p:cNvPr id="5" name="表格 4">
            <a:extLst>
              <a:ext uri="{FF2B5EF4-FFF2-40B4-BE49-F238E27FC236}">
                <a16:creationId xmlns:a16="http://schemas.microsoft.com/office/drawing/2014/main" id="{EFBFE578-3C9D-443E-AC07-181C3A375343}"/>
              </a:ext>
            </a:extLst>
          </p:cNvPr>
          <p:cNvGraphicFramePr>
            <a:graphicFrameLocks noGrp="1"/>
          </p:cNvGraphicFramePr>
          <p:nvPr>
            <p:extLst>
              <p:ext uri="{D42A27DB-BD31-4B8C-83A1-F6EECF244321}">
                <p14:modId xmlns:p14="http://schemas.microsoft.com/office/powerpoint/2010/main" val="1494577487"/>
              </p:ext>
            </p:extLst>
          </p:nvPr>
        </p:nvGraphicFramePr>
        <p:xfrm>
          <a:off x="523335" y="316284"/>
          <a:ext cx="11145330" cy="3910659"/>
        </p:xfrm>
        <a:graphic>
          <a:graphicData uri="http://schemas.openxmlformats.org/drawingml/2006/table">
            <a:tbl>
              <a:tblPr firstRow="1" firstCol="1" bandRow="1"/>
              <a:tblGrid>
                <a:gridCol w="5572665">
                  <a:extLst>
                    <a:ext uri="{9D8B030D-6E8A-4147-A177-3AD203B41FA5}">
                      <a16:colId xmlns:a16="http://schemas.microsoft.com/office/drawing/2014/main" val="333868287"/>
                    </a:ext>
                  </a:extLst>
                </a:gridCol>
                <a:gridCol w="5572665">
                  <a:extLst>
                    <a:ext uri="{9D8B030D-6E8A-4147-A177-3AD203B41FA5}">
                      <a16:colId xmlns:a16="http://schemas.microsoft.com/office/drawing/2014/main" val="564240730"/>
                    </a:ext>
                  </a:extLst>
                </a:gridCol>
              </a:tblGrid>
              <a:tr h="528540">
                <a:tc>
                  <a:txBody>
                    <a:bodyPr/>
                    <a:lstStyle/>
                    <a:p>
                      <a:pPr marL="304800" algn="ctr"/>
                      <a:r>
                        <a:rPr lang="zh-TW" sz="2800" kern="100" dirty="0">
                          <a:solidFill>
                            <a:srgbClr val="000000"/>
                          </a:solidFill>
                          <a:effectLst/>
                          <a:latin typeface="Times New Roman" panose="02020603050405020304" pitchFamily="18" charset="0"/>
                          <a:ea typeface="標楷體" panose="03000509000000000000" pitchFamily="65" charset="-120"/>
                        </a:rPr>
                        <a:t>聯合國《世界人權宣言》</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r>
                        <a:rPr lang="zh-TW" sz="2800" kern="100" spc="-40" dirty="0">
                          <a:solidFill>
                            <a:srgbClr val="000000"/>
                          </a:solidFill>
                          <a:effectLst/>
                          <a:latin typeface="Times New Roman" panose="02020603050405020304" pitchFamily="18" charset="0"/>
                          <a:ea typeface="標楷體" panose="03000509000000000000" pitchFamily="65" charset="-120"/>
                        </a:rPr>
                        <a:t>《公民權利和政治權利的國際公約》節錄</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460745"/>
                  </a:ext>
                </a:extLst>
              </a:tr>
              <a:tr h="3057219">
                <a:tc>
                  <a:txBody>
                    <a:bodyPr/>
                    <a:lstStyle/>
                    <a:p>
                      <a:pPr marL="109855" indent="-10985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第二十三條：</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一</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人人有權工作、自由選擇職業、享受公正和合適的工作條件並享受免於失業的保障。</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二</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人人有同工同酬的權利，不受任何歧視。</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三</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a:t>
                      </a:r>
                      <a:endParaRPr lang="zh-TW" sz="24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indent="-10985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第六條</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一</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：本盟約締約國確認人人有工作之權利，包括人人應有機會憑本人自由選擇或接受之工作謀生之權利，並將採取適當步驟保障之。</a:t>
                      </a:r>
                      <a:endParaRPr lang="zh-TW" sz="24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351919"/>
                  </a:ext>
                </a:extLst>
              </a:tr>
            </a:tbl>
          </a:graphicData>
        </a:graphic>
      </p:graphicFrame>
      <p:sp>
        <p:nvSpPr>
          <p:cNvPr id="8" name="文字方塊 7">
            <a:extLst>
              <a:ext uri="{FF2B5EF4-FFF2-40B4-BE49-F238E27FC236}">
                <a16:creationId xmlns:a16="http://schemas.microsoft.com/office/drawing/2014/main" id="{49526D44-F6AC-4309-AB88-FC147F056A9C}"/>
              </a:ext>
            </a:extLst>
          </p:cNvPr>
          <p:cNvSpPr txBox="1"/>
          <p:nvPr/>
        </p:nvSpPr>
        <p:spPr>
          <a:xfrm>
            <a:off x="351182" y="86151"/>
            <a:ext cx="705679" cy="830997"/>
          </a:xfrm>
          <a:prstGeom prst="rect">
            <a:avLst/>
          </a:prstGeom>
          <a:noFill/>
        </p:spPr>
        <p:txBody>
          <a:bodyPr wrap="square" rtlCol="0">
            <a:spAutoFit/>
          </a:bodyPr>
          <a:lstStyle/>
          <a:p>
            <a:r>
              <a:rPr lang="zh-HK" altLang="en-US" sz="4800" dirty="0">
                <a:solidFill>
                  <a:srgbClr val="3333FF"/>
                </a:solidFill>
                <a:sym typeface="Wingdings" panose="05000000000000000000" pitchFamily="2" charset="2"/>
              </a:rPr>
              <a:t></a:t>
            </a:r>
            <a:endParaRPr lang="zh-HK" altLang="en-US" sz="4800" dirty="0">
              <a:solidFill>
                <a:srgbClr val="3333FF"/>
              </a:solidFill>
            </a:endParaRPr>
          </a:p>
        </p:txBody>
      </p:sp>
    </p:spTree>
    <p:extLst>
      <p:ext uri="{BB962C8B-B14F-4D97-AF65-F5344CB8AC3E}">
        <p14:creationId xmlns:p14="http://schemas.microsoft.com/office/powerpoint/2010/main" val="410961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523335" y="4589930"/>
            <a:ext cx="11116088" cy="1774744"/>
          </a:xfrm>
        </p:spPr>
        <p:txBody>
          <a:bodyPr vert="horz">
            <a:normAutofit/>
          </a:bodyPr>
          <a:lstStyle/>
          <a:p>
            <a:pPr marL="0" indent="0">
              <a:buNone/>
            </a:pPr>
            <a:r>
              <a:rPr lang="zh-TW" altLang="zh-HK" dirty="0"/>
              <a:t>相關的《基本法》條文：</a:t>
            </a:r>
            <a:endParaRPr lang="en-US" altLang="zh-TW" dirty="0"/>
          </a:p>
          <a:p>
            <a:pPr marL="0" indent="0">
              <a:lnSpc>
                <a:spcPct val="100000"/>
              </a:lnSpc>
              <a:buNone/>
            </a:pPr>
            <a:r>
              <a:rPr lang="zh-TW" altLang="en-US" u="sng" dirty="0">
                <a:solidFill>
                  <a:srgbClr val="FF0000"/>
                </a:solidFill>
              </a:rPr>
              <a:t>                                                                                                                                    。</a:t>
            </a:r>
            <a:endParaRPr lang="zh-TW" altLang="zh-HK" u="sng" dirty="0">
              <a:solidFill>
                <a:srgbClr val="FF0000"/>
              </a:solidFill>
            </a:endParaRPr>
          </a:p>
          <a:p>
            <a:pPr marL="0" indent="0">
              <a:buNone/>
            </a:pPr>
            <a:endParaRPr lang="zh-TW" altLang="zh-HK"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aphicFrame>
        <p:nvGraphicFramePr>
          <p:cNvPr id="5" name="表格 4">
            <a:extLst>
              <a:ext uri="{FF2B5EF4-FFF2-40B4-BE49-F238E27FC236}">
                <a16:creationId xmlns:a16="http://schemas.microsoft.com/office/drawing/2014/main" id="{EFBFE578-3C9D-443E-AC07-181C3A375343}"/>
              </a:ext>
            </a:extLst>
          </p:cNvPr>
          <p:cNvGraphicFramePr>
            <a:graphicFrameLocks noGrp="1"/>
          </p:cNvGraphicFramePr>
          <p:nvPr>
            <p:extLst>
              <p:ext uri="{D42A27DB-BD31-4B8C-83A1-F6EECF244321}">
                <p14:modId xmlns:p14="http://schemas.microsoft.com/office/powerpoint/2010/main" val="3042318809"/>
              </p:ext>
            </p:extLst>
          </p:nvPr>
        </p:nvGraphicFramePr>
        <p:xfrm>
          <a:off x="523335" y="316284"/>
          <a:ext cx="11145330" cy="3910659"/>
        </p:xfrm>
        <a:graphic>
          <a:graphicData uri="http://schemas.openxmlformats.org/drawingml/2006/table">
            <a:tbl>
              <a:tblPr firstRow="1" firstCol="1" bandRow="1"/>
              <a:tblGrid>
                <a:gridCol w="5572665">
                  <a:extLst>
                    <a:ext uri="{9D8B030D-6E8A-4147-A177-3AD203B41FA5}">
                      <a16:colId xmlns:a16="http://schemas.microsoft.com/office/drawing/2014/main" val="333868287"/>
                    </a:ext>
                  </a:extLst>
                </a:gridCol>
                <a:gridCol w="5572665">
                  <a:extLst>
                    <a:ext uri="{9D8B030D-6E8A-4147-A177-3AD203B41FA5}">
                      <a16:colId xmlns:a16="http://schemas.microsoft.com/office/drawing/2014/main" val="564240730"/>
                    </a:ext>
                  </a:extLst>
                </a:gridCol>
              </a:tblGrid>
              <a:tr h="528540">
                <a:tc>
                  <a:txBody>
                    <a:bodyPr/>
                    <a:lstStyle/>
                    <a:p>
                      <a:pPr marL="304800" algn="ctr"/>
                      <a:r>
                        <a:rPr lang="zh-TW" sz="2800" kern="100" dirty="0">
                          <a:solidFill>
                            <a:srgbClr val="000000"/>
                          </a:solidFill>
                          <a:effectLst/>
                          <a:latin typeface="Times New Roman" panose="02020603050405020304" pitchFamily="18" charset="0"/>
                          <a:ea typeface="標楷體" panose="03000509000000000000" pitchFamily="65" charset="-120"/>
                        </a:rPr>
                        <a:t>聯合國《世界人權宣言》</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r>
                        <a:rPr lang="zh-TW" sz="2800" kern="100" spc="-40" dirty="0">
                          <a:solidFill>
                            <a:srgbClr val="000000"/>
                          </a:solidFill>
                          <a:effectLst/>
                          <a:latin typeface="Times New Roman" panose="02020603050405020304" pitchFamily="18" charset="0"/>
                          <a:ea typeface="標楷體" panose="03000509000000000000" pitchFamily="65" charset="-120"/>
                        </a:rPr>
                        <a:t>《公民權利和政治權利的國際公約》節錄</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460745"/>
                  </a:ext>
                </a:extLst>
              </a:tr>
              <a:tr h="3057219">
                <a:tc>
                  <a:txBody>
                    <a:bodyPr/>
                    <a:lstStyle/>
                    <a:p>
                      <a:pPr marL="109855" indent="-10985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第二十二條：每個人，作為社會的一員，有權享受社會保障，並有權享受他的個人尊嚴和人格的自由發展所必需的經濟、社會和文化方面各種權利的實現，這種實現是通過國家努力和國際合作並依照各國的組織和資源情況。</a:t>
                      </a:r>
                      <a:endParaRPr lang="zh-TW" sz="24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235" indent="-102235">
                        <a:lnSpc>
                          <a:spcPct val="110000"/>
                        </a:lnSpc>
                        <a:tabLst>
                          <a:tab pos="630555" algn="l"/>
                        </a:tabLst>
                      </a:pPr>
                      <a:r>
                        <a:rPr lang="zh-TW" sz="2400" kern="100" spc="-40" dirty="0">
                          <a:solidFill>
                            <a:srgbClr val="000000"/>
                          </a:solidFill>
                          <a:effectLst/>
                          <a:latin typeface="Times New Roman" panose="02020603050405020304" pitchFamily="18" charset="0"/>
                          <a:ea typeface="標楷體" panose="03000509000000000000" pitchFamily="65" charset="-120"/>
                        </a:rPr>
                        <a:t>第九條：本盟約締約國確認人人有權享受社會保障，包括社會保險。</a:t>
                      </a:r>
                      <a:endParaRPr lang="zh-TW" sz="24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351919"/>
                  </a:ext>
                </a:extLst>
              </a:tr>
            </a:tbl>
          </a:graphicData>
        </a:graphic>
      </p:graphicFrame>
      <p:sp>
        <p:nvSpPr>
          <p:cNvPr id="8" name="文字方塊 7">
            <a:extLst>
              <a:ext uri="{FF2B5EF4-FFF2-40B4-BE49-F238E27FC236}">
                <a16:creationId xmlns:a16="http://schemas.microsoft.com/office/drawing/2014/main" id="{49526D44-F6AC-4309-AB88-FC147F056A9C}"/>
              </a:ext>
            </a:extLst>
          </p:cNvPr>
          <p:cNvSpPr txBox="1"/>
          <p:nvPr/>
        </p:nvSpPr>
        <p:spPr>
          <a:xfrm>
            <a:off x="351182" y="86151"/>
            <a:ext cx="705679" cy="830997"/>
          </a:xfrm>
          <a:prstGeom prst="rect">
            <a:avLst/>
          </a:prstGeom>
          <a:noFill/>
        </p:spPr>
        <p:txBody>
          <a:bodyPr wrap="square" rtlCol="0">
            <a:spAutoFit/>
          </a:bodyPr>
          <a:lstStyle/>
          <a:p>
            <a:r>
              <a:rPr lang="zh-HK" altLang="en-US" sz="4800" dirty="0">
                <a:solidFill>
                  <a:srgbClr val="3333FF"/>
                </a:solidFill>
                <a:sym typeface="Wingdings" panose="05000000000000000000" pitchFamily="2" charset="2"/>
              </a:rPr>
              <a:t></a:t>
            </a:r>
            <a:endParaRPr lang="zh-HK" altLang="en-US" sz="4800" dirty="0">
              <a:solidFill>
                <a:srgbClr val="3333FF"/>
              </a:solidFill>
            </a:endParaRPr>
          </a:p>
        </p:txBody>
      </p:sp>
    </p:spTree>
    <p:extLst>
      <p:ext uri="{BB962C8B-B14F-4D97-AF65-F5344CB8AC3E}">
        <p14:creationId xmlns:p14="http://schemas.microsoft.com/office/powerpoint/2010/main" val="114854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523335" y="4457077"/>
            <a:ext cx="11116088" cy="1355700"/>
          </a:xfrm>
        </p:spPr>
        <p:txBody>
          <a:bodyPr vert="horz">
            <a:normAutofit/>
          </a:bodyPr>
          <a:lstStyle/>
          <a:p>
            <a:pPr marL="0" indent="0">
              <a:buNone/>
            </a:pPr>
            <a:r>
              <a:rPr lang="zh-TW" altLang="zh-HK" dirty="0"/>
              <a:t>相關的《基本法》條文：</a:t>
            </a:r>
            <a:endParaRPr lang="en-US" altLang="zh-TW" dirty="0"/>
          </a:p>
          <a:p>
            <a:pPr marL="0" indent="0">
              <a:lnSpc>
                <a:spcPct val="100000"/>
              </a:lnSpc>
              <a:buNone/>
            </a:pPr>
            <a:r>
              <a:rPr lang="zh-TW" altLang="en-US" u="sng" dirty="0">
                <a:solidFill>
                  <a:srgbClr val="FF0000"/>
                </a:solidFill>
              </a:rPr>
              <a:t>                                                                                                                                    。</a:t>
            </a:r>
            <a:endParaRPr lang="zh-TW" altLang="zh-HK" u="sng" dirty="0">
              <a:solidFill>
                <a:srgbClr val="FF0000"/>
              </a:solidFill>
            </a:endParaRPr>
          </a:p>
          <a:p>
            <a:pPr marL="0" indent="0">
              <a:buNone/>
            </a:pPr>
            <a:endParaRPr lang="zh-TW" altLang="zh-HK"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aphicFrame>
        <p:nvGraphicFramePr>
          <p:cNvPr id="5" name="表格 4">
            <a:extLst>
              <a:ext uri="{FF2B5EF4-FFF2-40B4-BE49-F238E27FC236}">
                <a16:creationId xmlns:a16="http://schemas.microsoft.com/office/drawing/2014/main" id="{EFBFE578-3C9D-443E-AC07-181C3A375343}"/>
              </a:ext>
            </a:extLst>
          </p:cNvPr>
          <p:cNvGraphicFramePr>
            <a:graphicFrameLocks noGrp="1"/>
          </p:cNvGraphicFramePr>
          <p:nvPr>
            <p:extLst>
              <p:ext uri="{D42A27DB-BD31-4B8C-83A1-F6EECF244321}">
                <p14:modId xmlns:p14="http://schemas.microsoft.com/office/powerpoint/2010/main" val="4164475720"/>
              </p:ext>
            </p:extLst>
          </p:nvPr>
        </p:nvGraphicFramePr>
        <p:xfrm>
          <a:off x="523335" y="316284"/>
          <a:ext cx="11145330" cy="3910659"/>
        </p:xfrm>
        <a:graphic>
          <a:graphicData uri="http://schemas.openxmlformats.org/drawingml/2006/table">
            <a:tbl>
              <a:tblPr firstRow="1" firstCol="1" bandRow="1"/>
              <a:tblGrid>
                <a:gridCol w="5572665">
                  <a:extLst>
                    <a:ext uri="{9D8B030D-6E8A-4147-A177-3AD203B41FA5}">
                      <a16:colId xmlns:a16="http://schemas.microsoft.com/office/drawing/2014/main" val="333868287"/>
                    </a:ext>
                  </a:extLst>
                </a:gridCol>
                <a:gridCol w="5572665">
                  <a:extLst>
                    <a:ext uri="{9D8B030D-6E8A-4147-A177-3AD203B41FA5}">
                      <a16:colId xmlns:a16="http://schemas.microsoft.com/office/drawing/2014/main" val="564240730"/>
                    </a:ext>
                  </a:extLst>
                </a:gridCol>
              </a:tblGrid>
              <a:tr h="528540">
                <a:tc>
                  <a:txBody>
                    <a:bodyPr/>
                    <a:lstStyle/>
                    <a:p>
                      <a:pPr marL="304800" algn="ctr"/>
                      <a:r>
                        <a:rPr lang="zh-TW" sz="2800" kern="100" dirty="0">
                          <a:solidFill>
                            <a:srgbClr val="000000"/>
                          </a:solidFill>
                          <a:effectLst/>
                          <a:latin typeface="Times New Roman" panose="02020603050405020304" pitchFamily="18" charset="0"/>
                          <a:ea typeface="標楷體" panose="03000509000000000000" pitchFamily="65" charset="-120"/>
                        </a:rPr>
                        <a:t>聯合國《世界人權宣言》</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r>
                        <a:rPr lang="zh-TW" sz="2800" kern="100" spc="-40" dirty="0">
                          <a:solidFill>
                            <a:srgbClr val="000000"/>
                          </a:solidFill>
                          <a:effectLst/>
                          <a:latin typeface="Times New Roman" panose="02020603050405020304" pitchFamily="18" charset="0"/>
                          <a:ea typeface="標楷體" panose="03000509000000000000" pitchFamily="65" charset="-120"/>
                        </a:rPr>
                        <a:t>《公民權利和政治權利的國際公約》節錄</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460745"/>
                  </a:ext>
                </a:extLst>
              </a:tr>
              <a:tr h="3057219">
                <a:tc>
                  <a:txBody>
                    <a:bodyPr/>
                    <a:lstStyle/>
                    <a:p>
                      <a:pPr marL="109855" indent="-10985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第二十七條</a:t>
                      </a:r>
                      <a:r>
                        <a:rPr lang="zh-TW" sz="2400" kern="100" dirty="0">
                          <a:solidFill>
                            <a:srgbClr val="000000"/>
                          </a:solidFill>
                          <a:effectLst/>
                          <a:latin typeface="Times New Roman" panose="02020603050405020304" pitchFamily="18" charset="0"/>
                          <a:ea typeface="標楷體" panose="03000509000000000000" pitchFamily="65" charset="-120"/>
                          <a:cs typeface="SimSun" panose="02010600030101010101" pitchFamily="2" charset="-122"/>
                        </a:rPr>
                        <a:t>：</a:t>
                      </a:r>
                      <a:r>
                        <a:rPr lang="zh-TW" sz="2400" kern="100" dirty="0">
                          <a:solidFill>
                            <a:srgbClr val="000000"/>
                          </a:solidFill>
                          <a:effectLst/>
                          <a:latin typeface="Times New Roman" panose="02020603050405020304" pitchFamily="18" charset="0"/>
                          <a:ea typeface="標楷體" panose="03000509000000000000" pitchFamily="65" charset="-120"/>
                        </a:rPr>
                        <a:t> </a:t>
                      </a:r>
                      <a:r>
                        <a:rPr lang="en-US" sz="2400" kern="100" spc="-40" dirty="0">
                          <a:solidFill>
                            <a:srgbClr val="000000"/>
                          </a:solidFill>
                          <a:effectLst/>
                          <a:latin typeface="Times New Roman" panose="02020603050405020304" pitchFamily="18" charset="0"/>
                          <a:ea typeface="標楷體" panose="03000509000000000000" pitchFamily="65" charset="-120"/>
                        </a:rPr>
                        <a:t>(</a:t>
                      </a:r>
                      <a:r>
                        <a:rPr lang="zh-TW" sz="2400" kern="100" spc="-40" dirty="0">
                          <a:solidFill>
                            <a:srgbClr val="000000"/>
                          </a:solidFill>
                          <a:effectLst/>
                          <a:latin typeface="Times New Roman" panose="02020603050405020304" pitchFamily="18" charset="0"/>
                          <a:ea typeface="標楷體" panose="03000509000000000000" pitchFamily="65" charset="-120"/>
                        </a:rPr>
                        <a:t>一</a:t>
                      </a:r>
                      <a:r>
                        <a:rPr lang="en-US" sz="2400" kern="100" spc="-4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人人有權自由參加社會的文化生活，享受藝術，並分享</a:t>
                      </a:r>
                      <a:r>
                        <a:rPr lang="zh-TW" sz="2400" kern="100" spc="-40" dirty="0">
                          <a:solidFill>
                            <a:srgbClr val="000000"/>
                          </a:solidFill>
                          <a:effectLst/>
                          <a:latin typeface="Times New Roman" panose="02020603050405020304" pitchFamily="18" charset="0"/>
                          <a:ea typeface="標楷體" panose="03000509000000000000" pitchFamily="65" charset="-120"/>
                        </a:rPr>
                        <a:t>科學</a:t>
                      </a:r>
                      <a:r>
                        <a:rPr lang="zh-TW" sz="2400" kern="100" dirty="0">
                          <a:solidFill>
                            <a:srgbClr val="000000"/>
                          </a:solidFill>
                          <a:effectLst/>
                          <a:latin typeface="Times New Roman" panose="02020603050405020304" pitchFamily="18" charset="0"/>
                          <a:ea typeface="標楷體" panose="03000509000000000000" pitchFamily="65" charset="-120"/>
                        </a:rPr>
                        <a:t>進步及其產生的福利。</a:t>
                      </a:r>
                      <a:r>
                        <a:rPr lang="en-US" sz="2400" kern="100" spc="-40" dirty="0">
                          <a:solidFill>
                            <a:srgbClr val="000000"/>
                          </a:solidFill>
                          <a:effectLst/>
                          <a:latin typeface="Times New Roman" panose="02020603050405020304" pitchFamily="18" charset="0"/>
                          <a:ea typeface="標楷體" panose="03000509000000000000" pitchFamily="65" charset="-120"/>
                        </a:rPr>
                        <a:t>(</a:t>
                      </a:r>
                      <a:r>
                        <a:rPr lang="zh-TW" sz="2400" kern="100" spc="-40" dirty="0">
                          <a:solidFill>
                            <a:srgbClr val="000000"/>
                          </a:solidFill>
                          <a:effectLst/>
                          <a:latin typeface="Times New Roman" panose="02020603050405020304" pitchFamily="18" charset="0"/>
                          <a:ea typeface="標楷體" panose="03000509000000000000" pitchFamily="65" charset="-120"/>
                        </a:rPr>
                        <a:t>二</a:t>
                      </a:r>
                      <a:r>
                        <a:rPr lang="en-US" sz="2400" kern="100" spc="-40" dirty="0">
                          <a:solidFill>
                            <a:srgbClr val="000000"/>
                          </a:solidFill>
                          <a:effectLst/>
                          <a:latin typeface="Times New Roman" panose="02020603050405020304" pitchFamily="18" charset="0"/>
                          <a:ea typeface="標楷體" panose="03000509000000000000" pitchFamily="65" charset="-120"/>
                        </a:rPr>
                        <a:t>)</a:t>
                      </a:r>
                      <a:r>
                        <a:rPr lang="en-US" sz="2400" kern="100" dirty="0">
                          <a:solidFill>
                            <a:srgbClr val="000000"/>
                          </a:solidFill>
                          <a:effectLst/>
                          <a:latin typeface="Times New Roman" panose="02020603050405020304" pitchFamily="18" charset="0"/>
                          <a:ea typeface="標楷體" panose="03000509000000000000" pitchFamily="65" charset="-120"/>
                        </a:rPr>
                        <a:t> </a:t>
                      </a:r>
                      <a:r>
                        <a:rPr lang="zh-TW" sz="2400" kern="100" dirty="0">
                          <a:solidFill>
                            <a:srgbClr val="000000"/>
                          </a:solidFill>
                          <a:effectLst/>
                          <a:latin typeface="Times New Roman" panose="02020603050405020304" pitchFamily="18" charset="0"/>
                          <a:ea typeface="標楷體" panose="03000509000000000000" pitchFamily="65" charset="-120"/>
                        </a:rPr>
                        <a:t>人人對由於他所創作的任何科學、文學或美術作品而產生的精神的和物質的利益，有享受保護的權利。</a:t>
                      </a:r>
                      <a:endParaRPr lang="zh-TW" sz="24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235" indent="-102235">
                        <a:lnSpc>
                          <a:spcPct val="110000"/>
                        </a:lnSpc>
                        <a:tabLst>
                          <a:tab pos="630555" algn="l"/>
                        </a:tabLst>
                      </a:pPr>
                      <a:r>
                        <a:rPr lang="zh-TW" sz="2400" kern="100" spc="-40" dirty="0">
                          <a:solidFill>
                            <a:srgbClr val="000000"/>
                          </a:solidFill>
                          <a:effectLst/>
                          <a:latin typeface="Times New Roman" panose="02020603050405020304" pitchFamily="18" charset="0"/>
                          <a:ea typeface="標楷體" panose="03000509000000000000" pitchFamily="65" charset="-120"/>
                        </a:rPr>
                        <a:t>第十五條</a:t>
                      </a:r>
                      <a:r>
                        <a:rPr lang="en-US" sz="2400" kern="100" spc="-40" dirty="0">
                          <a:solidFill>
                            <a:srgbClr val="000000"/>
                          </a:solidFill>
                          <a:effectLst/>
                          <a:latin typeface="Times New Roman" panose="02020603050405020304" pitchFamily="18" charset="0"/>
                          <a:ea typeface="標楷體" panose="03000509000000000000" pitchFamily="65" charset="-120"/>
                        </a:rPr>
                        <a:t>(</a:t>
                      </a:r>
                      <a:r>
                        <a:rPr lang="zh-TW" sz="2400" kern="100" spc="-40" dirty="0">
                          <a:solidFill>
                            <a:srgbClr val="000000"/>
                          </a:solidFill>
                          <a:effectLst/>
                          <a:latin typeface="Times New Roman" panose="02020603050405020304" pitchFamily="18" charset="0"/>
                          <a:ea typeface="標楷體" panose="03000509000000000000" pitchFamily="65" charset="-120"/>
                        </a:rPr>
                        <a:t>一</a:t>
                      </a:r>
                      <a:r>
                        <a:rPr lang="en-US" sz="2400" kern="100" spc="-40" dirty="0">
                          <a:solidFill>
                            <a:srgbClr val="000000"/>
                          </a:solidFill>
                          <a:effectLst/>
                          <a:latin typeface="Times New Roman" panose="02020603050405020304" pitchFamily="18" charset="0"/>
                          <a:ea typeface="標楷體" panose="03000509000000000000" pitchFamily="65" charset="-120"/>
                        </a:rPr>
                        <a:t>)</a:t>
                      </a:r>
                      <a:r>
                        <a:rPr lang="zh-TW" sz="2400" kern="100" spc="-40" dirty="0">
                          <a:solidFill>
                            <a:srgbClr val="000000"/>
                          </a:solidFill>
                          <a:effectLst/>
                          <a:latin typeface="Times New Roman" panose="02020603050405020304" pitchFamily="18" charset="0"/>
                          <a:ea typeface="標楷體" panose="03000509000000000000" pitchFamily="65" charset="-120"/>
                        </a:rPr>
                        <a:t>：本盟約締約國確認人人有</a:t>
                      </a:r>
                      <a:r>
                        <a:rPr lang="zh-TW" sz="2400" kern="100" dirty="0">
                          <a:solidFill>
                            <a:srgbClr val="000000"/>
                          </a:solidFill>
                          <a:effectLst/>
                          <a:latin typeface="Times New Roman" panose="02020603050405020304" pitchFamily="18" charset="0"/>
                          <a:ea typeface="標楷體" panose="03000509000000000000" pitchFamily="65" charset="-120"/>
                        </a:rPr>
                        <a:t>權：</a:t>
                      </a:r>
                      <a:endParaRPr lang="zh-TW" sz="2400" kern="100" dirty="0">
                        <a:effectLst/>
                        <a:latin typeface="Times New Roman" panose="02020603050405020304" pitchFamily="18" charset="0"/>
                        <a:ea typeface="SimSun" panose="02010600030101010101" pitchFamily="2" charset="-122"/>
                      </a:endParaRPr>
                    </a:p>
                    <a:p>
                      <a:pPr marL="269875" indent="-26987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　</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子</a:t>
                      </a:r>
                      <a:r>
                        <a:rPr lang="en-US" sz="2400" kern="100" dirty="0">
                          <a:solidFill>
                            <a:srgbClr val="000000"/>
                          </a:solidFill>
                          <a:effectLst/>
                          <a:latin typeface="Times New Roman" panose="02020603050405020304" pitchFamily="18" charset="0"/>
                          <a:ea typeface="標楷體" panose="03000509000000000000" pitchFamily="65" charset="-120"/>
                        </a:rPr>
                        <a:t>) </a:t>
                      </a:r>
                      <a:r>
                        <a:rPr lang="zh-TW" sz="2400" kern="100" dirty="0">
                          <a:solidFill>
                            <a:srgbClr val="000000"/>
                          </a:solidFill>
                          <a:effectLst/>
                          <a:latin typeface="Times New Roman" panose="02020603050405020304" pitchFamily="18" charset="0"/>
                          <a:ea typeface="標楷體" panose="03000509000000000000" pitchFamily="65" charset="-120"/>
                        </a:rPr>
                        <a:t>參加文化生活；</a:t>
                      </a:r>
                      <a:endParaRPr lang="zh-TW" sz="2400" kern="100" dirty="0">
                        <a:effectLst/>
                        <a:latin typeface="Times New Roman" panose="02020603050405020304" pitchFamily="18" charset="0"/>
                        <a:ea typeface="SimSun" panose="02010600030101010101" pitchFamily="2" charset="-122"/>
                      </a:endParaRPr>
                    </a:p>
                    <a:p>
                      <a:pPr marL="269875" indent="-26987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　</a:t>
                      </a:r>
                      <a:r>
                        <a:rPr lang="en-US" sz="2400" kern="100" spc="-150" dirty="0">
                          <a:solidFill>
                            <a:srgbClr val="000000"/>
                          </a:solidFill>
                          <a:effectLst/>
                          <a:latin typeface="Times New Roman" panose="02020603050405020304" pitchFamily="18" charset="0"/>
                          <a:ea typeface="標楷體" panose="03000509000000000000" pitchFamily="65" charset="-120"/>
                        </a:rPr>
                        <a:t>(</a:t>
                      </a:r>
                      <a:r>
                        <a:rPr lang="zh-TW" sz="2400" kern="100" spc="-150" dirty="0">
                          <a:solidFill>
                            <a:srgbClr val="000000"/>
                          </a:solidFill>
                          <a:effectLst/>
                          <a:latin typeface="Times New Roman" panose="02020603050405020304" pitchFamily="18" charset="0"/>
                          <a:ea typeface="標楷體" panose="03000509000000000000" pitchFamily="65" charset="-120"/>
                        </a:rPr>
                        <a:t>丑</a:t>
                      </a:r>
                      <a:r>
                        <a:rPr lang="en-US" sz="2400" kern="100" spc="-150" dirty="0">
                          <a:solidFill>
                            <a:srgbClr val="000000"/>
                          </a:solidFill>
                          <a:effectLst/>
                          <a:latin typeface="Times New Roman" panose="02020603050405020304" pitchFamily="18" charset="0"/>
                          <a:ea typeface="標楷體" panose="03000509000000000000" pitchFamily="65" charset="-120"/>
                        </a:rPr>
                        <a:t>) </a:t>
                      </a:r>
                      <a:r>
                        <a:rPr lang="zh-TW" sz="2400" kern="100" spc="-150" dirty="0">
                          <a:solidFill>
                            <a:srgbClr val="000000"/>
                          </a:solidFill>
                          <a:effectLst/>
                          <a:latin typeface="Times New Roman" panose="02020603050405020304" pitchFamily="18" charset="0"/>
                          <a:ea typeface="標楷體" panose="03000509000000000000" pitchFamily="65" charset="-120"/>
                        </a:rPr>
                        <a:t>享受科學進步及應用之惠；</a:t>
                      </a:r>
                      <a:endParaRPr lang="zh-TW" sz="2400" kern="100" spc="-150" dirty="0">
                        <a:effectLst/>
                        <a:latin typeface="Times New Roman" panose="02020603050405020304" pitchFamily="18" charset="0"/>
                        <a:ea typeface="SimSun" panose="02010600030101010101" pitchFamily="2" charset="-122"/>
                      </a:endParaRPr>
                    </a:p>
                    <a:p>
                      <a:pPr marL="109855" indent="-109855">
                        <a:lnSpc>
                          <a:spcPct val="110000"/>
                        </a:lnSpc>
                        <a:tabLst>
                          <a:tab pos="630555" algn="l"/>
                        </a:tabLst>
                      </a:pPr>
                      <a:r>
                        <a:rPr lang="zh-TW" sz="2400" kern="100" spc="-150" dirty="0">
                          <a:solidFill>
                            <a:srgbClr val="000000"/>
                          </a:solidFill>
                          <a:effectLst/>
                          <a:latin typeface="Times New Roman" panose="02020603050405020304" pitchFamily="18" charset="0"/>
                          <a:ea typeface="標楷體" panose="03000509000000000000" pitchFamily="65" charset="-120"/>
                        </a:rPr>
                        <a:t>　</a:t>
                      </a:r>
                      <a:r>
                        <a:rPr lang="en-US" sz="2400" kern="100" spc="-150" dirty="0">
                          <a:solidFill>
                            <a:srgbClr val="000000"/>
                          </a:solidFill>
                          <a:effectLst/>
                          <a:latin typeface="Times New Roman" panose="02020603050405020304" pitchFamily="18" charset="0"/>
                          <a:ea typeface="標楷體" panose="03000509000000000000" pitchFamily="65" charset="-120"/>
                        </a:rPr>
                        <a:t>(</a:t>
                      </a:r>
                      <a:r>
                        <a:rPr lang="zh-TW" sz="2400" kern="100" spc="-150" dirty="0">
                          <a:solidFill>
                            <a:srgbClr val="000000"/>
                          </a:solidFill>
                          <a:effectLst/>
                          <a:latin typeface="Times New Roman" panose="02020603050405020304" pitchFamily="18" charset="0"/>
                          <a:ea typeface="標楷體" panose="03000509000000000000" pitchFamily="65" charset="-120"/>
                        </a:rPr>
                        <a:t>寅</a:t>
                      </a:r>
                      <a:r>
                        <a:rPr lang="en-US" sz="2400" kern="100" spc="-150" dirty="0">
                          <a:solidFill>
                            <a:srgbClr val="000000"/>
                          </a:solidFill>
                          <a:effectLst/>
                          <a:latin typeface="Times New Roman" panose="02020603050405020304" pitchFamily="18" charset="0"/>
                          <a:ea typeface="標楷體" panose="03000509000000000000" pitchFamily="65" charset="-120"/>
                        </a:rPr>
                        <a:t>) </a:t>
                      </a:r>
                      <a:r>
                        <a:rPr lang="zh-TW" sz="2400" kern="100" spc="-150" dirty="0">
                          <a:solidFill>
                            <a:srgbClr val="000000"/>
                          </a:solidFill>
                          <a:effectLst/>
                          <a:latin typeface="Times New Roman" panose="02020603050405020304" pitchFamily="18" charset="0"/>
                          <a:ea typeface="標楷體" panose="03000509000000000000" pitchFamily="65" charset="-120"/>
                        </a:rPr>
                        <a:t>對其本人之任何科學、文學或藝術作品所獲得之精神與物質利益，享受保護之惠。…</a:t>
                      </a:r>
                      <a:endParaRPr lang="zh-TW" sz="2400" kern="100" spc="-15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351919"/>
                  </a:ext>
                </a:extLst>
              </a:tr>
            </a:tbl>
          </a:graphicData>
        </a:graphic>
      </p:graphicFrame>
      <p:sp>
        <p:nvSpPr>
          <p:cNvPr id="8" name="文字方塊 7">
            <a:extLst>
              <a:ext uri="{FF2B5EF4-FFF2-40B4-BE49-F238E27FC236}">
                <a16:creationId xmlns:a16="http://schemas.microsoft.com/office/drawing/2014/main" id="{49526D44-F6AC-4309-AB88-FC147F056A9C}"/>
              </a:ext>
            </a:extLst>
          </p:cNvPr>
          <p:cNvSpPr txBox="1"/>
          <p:nvPr/>
        </p:nvSpPr>
        <p:spPr>
          <a:xfrm>
            <a:off x="351182" y="86151"/>
            <a:ext cx="705679" cy="830997"/>
          </a:xfrm>
          <a:prstGeom prst="rect">
            <a:avLst/>
          </a:prstGeom>
          <a:noFill/>
        </p:spPr>
        <p:txBody>
          <a:bodyPr wrap="square" rtlCol="0">
            <a:spAutoFit/>
          </a:bodyPr>
          <a:lstStyle/>
          <a:p>
            <a:r>
              <a:rPr lang="zh-HK" altLang="en-US" sz="4800" dirty="0">
                <a:solidFill>
                  <a:srgbClr val="3333FF"/>
                </a:solidFill>
                <a:sym typeface="Wingdings" panose="05000000000000000000" pitchFamily="2" charset="2"/>
              </a:rPr>
              <a:t></a:t>
            </a:r>
            <a:endParaRPr lang="zh-HK" altLang="en-US" sz="4800" dirty="0">
              <a:solidFill>
                <a:srgbClr val="3333FF"/>
              </a:solidFill>
            </a:endParaRPr>
          </a:p>
        </p:txBody>
      </p:sp>
    </p:spTree>
    <p:extLst>
      <p:ext uri="{BB962C8B-B14F-4D97-AF65-F5344CB8AC3E}">
        <p14:creationId xmlns:p14="http://schemas.microsoft.com/office/powerpoint/2010/main" val="31285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a:extLst>
              <a:ext uri="{FF2B5EF4-FFF2-40B4-BE49-F238E27FC236}">
                <a16:creationId xmlns:a16="http://schemas.microsoft.com/office/drawing/2014/main" id="{24B82FBF-9281-4D05-97AC-EE8EF8E55D47}"/>
              </a:ext>
            </a:extLst>
          </p:cNvPr>
          <p:cNvSpPr txBox="1">
            <a:spLocks/>
          </p:cNvSpPr>
          <p:nvPr/>
        </p:nvSpPr>
        <p:spPr>
          <a:xfrm>
            <a:off x="838199" y="212827"/>
            <a:ext cx="10932460" cy="1325563"/>
          </a:xfrm>
          <a:prstGeom prst="rect">
            <a:avLst/>
          </a:prstGeom>
          <a:solidFill>
            <a:srgbClr val="CC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solidFill>
                  <a:schemeClr val="bg1"/>
                </a:solidFill>
                <a:latin typeface="Times New Roman" panose="02020603050405020304" pitchFamily="18" charset="0"/>
                <a:cs typeface="Times New Roman" panose="02020603050405020304" pitchFamily="18" charset="0"/>
              </a:rPr>
              <a:t>1.2	</a:t>
            </a:r>
            <a:r>
              <a:rPr lang="zh-TW" altLang="zh-HK" sz="44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人權立法，從無到有</a:t>
            </a:r>
            <a:endParaRPr lang="zh-HK" altLang="en-US" dirty="0">
              <a:solidFill>
                <a:schemeClr val="bg1"/>
              </a:solidFill>
            </a:endParaRPr>
          </a:p>
        </p:txBody>
      </p:sp>
      <p:sp>
        <p:nvSpPr>
          <p:cNvPr id="11" name="文字方塊 10">
            <a:extLst>
              <a:ext uri="{FF2B5EF4-FFF2-40B4-BE49-F238E27FC236}">
                <a16:creationId xmlns:a16="http://schemas.microsoft.com/office/drawing/2014/main" id="{AF463EEC-42F7-4654-B4AA-6A657E773E13}"/>
              </a:ext>
            </a:extLst>
          </p:cNvPr>
          <p:cNvSpPr txBox="1"/>
          <p:nvPr/>
        </p:nvSpPr>
        <p:spPr>
          <a:xfrm>
            <a:off x="838199" y="1538390"/>
            <a:ext cx="10932460" cy="4943469"/>
          </a:xfrm>
          <a:prstGeom prst="rect">
            <a:avLst/>
          </a:prstGeom>
          <a:solidFill>
            <a:srgbClr val="FF9900"/>
          </a:solidFill>
        </p:spPr>
        <p:txBody>
          <a:bodyPr wrap="square" rtlCol="0">
            <a:spAutoFit/>
          </a:bodyPr>
          <a:lstStyle/>
          <a:p>
            <a:pPr indent="304800" algn="ctr">
              <a:lnSpc>
                <a:spcPct val="110000"/>
              </a:lnSpc>
              <a:spcAft>
                <a:spcPts val="600"/>
              </a:spcAft>
              <a:tabLst>
                <a:tab pos="266700" algn="l"/>
              </a:tabLst>
            </a:pPr>
            <a:r>
              <a:rPr lang="zh-TW" altLang="en-US" sz="3200" b="1" u="sng" kern="100" dirty="0">
                <a:latin typeface="Times New Roman" panose="02020603050405020304" pitchFamily="18" charset="0"/>
                <a:ea typeface="標楷體" panose="03000509000000000000" pitchFamily="65" charset="-120"/>
              </a:rPr>
              <a:t>從國際條約到本地立法</a:t>
            </a:r>
          </a:p>
          <a:p>
            <a:pPr indent="304800">
              <a:lnSpc>
                <a:spcPct val="110000"/>
              </a:lnSpc>
              <a:tabLst>
                <a:tab pos="266700" algn="l"/>
              </a:tabLst>
            </a:pPr>
            <a:r>
              <a:rPr lang="zh-TW" altLang="en-US" sz="3200" kern="100" dirty="0">
                <a:latin typeface="Times New Roman" panose="02020603050405020304" pitchFamily="18" charset="0"/>
                <a:ea typeface="標楷體" panose="03000509000000000000" pitchFamily="65" charset="-120"/>
              </a:rPr>
              <a:t>     一般而言，適用於香港特區的國際條約在本地法律制度中並沒有法律效力，在普通法制度下，法院不能以這些條約作為個別權利的來源，直接執行有關條文。</a:t>
            </a:r>
            <a:r>
              <a:rPr lang="zh-TW" altLang="en-US" sz="3200" kern="100" dirty="0">
                <a:solidFill>
                  <a:schemeClr val="bg1"/>
                </a:solidFill>
                <a:latin typeface="Times New Roman" panose="02020603050405020304" pitchFamily="18" charset="0"/>
                <a:ea typeface="標楷體" panose="03000509000000000000" pitchFamily="65" charset="-120"/>
              </a:rPr>
              <a:t>回歸前，</a:t>
            </a:r>
            <a:r>
              <a:rPr lang="en-US" altLang="zh-TW" sz="3200" kern="100" dirty="0">
                <a:solidFill>
                  <a:schemeClr val="bg1"/>
                </a:solidFill>
                <a:latin typeface="Times New Roman" panose="02020603050405020304" pitchFamily="18" charset="0"/>
                <a:ea typeface="標楷體" panose="03000509000000000000" pitchFamily="65" charset="-120"/>
              </a:rPr>
              <a:t>《</a:t>
            </a:r>
            <a:r>
              <a:rPr lang="zh-TW" altLang="en-US" sz="3200" kern="100" dirty="0">
                <a:solidFill>
                  <a:schemeClr val="bg1"/>
                </a:solidFill>
                <a:latin typeface="Times New Roman" panose="02020603050405020304" pitchFamily="18" charset="0"/>
                <a:ea typeface="標楷體" panose="03000509000000000000" pitchFamily="65" charset="-120"/>
              </a:rPr>
              <a:t>公民權利和政治權利國際公約</a:t>
            </a:r>
            <a:r>
              <a:rPr lang="en-US" altLang="zh-TW" sz="3200" kern="100" dirty="0">
                <a:solidFill>
                  <a:schemeClr val="bg1"/>
                </a:solidFill>
                <a:latin typeface="Times New Roman" panose="02020603050405020304" pitchFamily="18" charset="0"/>
                <a:ea typeface="標楷體" panose="03000509000000000000" pitchFamily="65" charset="-120"/>
              </a:rPr>
              <a:t>》</a:t>
            </a:r>
            <a:r>
              <a:rPr lang="zh-TW" altLang="en-US" sz="3200" kern="100" dirty="0">
                <a:solidFill>
                  <a:schemeClr val="bg1"/>
                </a:solidFill>
                <a:latin typeface="Times New Roman" panose="02020603050405020304" pitchFamily="18" charset="0"/>
                <a:ea typeface="標楷體" panose="03000509000000000000" pitchFamily="65" charset="-120"/>
              </a:rPr>
              <a:t>適用於香港的條文已透過於</a:t>
            </a:r>
            <a:r>
              <a:rPr lang="en-US" altLang="zh-TW" sz="3200" kern="100" dirty="0">
                <a:solidFill>
                  <a:schemeClr val="bg1"/>
                </a:solidFill>
                <a:latin typeface="Times New Roman" panose="02020603050405020304" pitchFamily="18" charset="0"/>
                <a:ea typeface="標楷體" panose="03000509000000000000" pitchFamily="65" charset="-120"/>
              </a:rPr>
              <a:t>1991</a:t>
            </a:r>
            <a:r>
              <a:rPr lang="zh-TW" altLang="en-US" sz="3200" kern="100" dirty="0">
                <a:solidFill>
                  <a:schemeClr val="bg1"/>
                </a:solidFill>
                <a:latin typeface="Times New Roman" panose="02020603050405020304" pitchFamily="18" charset="0"/>
                <a:ea typeface="標楷體" panose="03000509000000000000" pitchFamily="65" charset="-120"/>
              </a:rPr>
              <a:t>年制定的</a:t>
            </a:r>
            <a:r>
              <a:rPr lang="en-US" altLang="zh-TW" sz="3200" kern="100" dirty="0">
                <a:solidFill>
                  <a:schemeClr val="bg1"/>
                </a:solidFill>
                <a:latin typeface="Times New Roman" panose="02020603050405020304" pitchFamily="18" charset="0"/>
                <a:ea typeface="標楷體" panose="03000509000000000000" pitchFamily="65" charset="-120"/>
              </a:rPr>
              <a:t>《</a:t>
            </a:r>
            <a:r>
              <a:rPr lang="zh-TW" altLang="en-US" sz="3200" kern="100" dirty="0">
                <a:solidFill>
                  <a:schemeClr val="bg1"/>
                </a:solidFill>
                <a:latin typeface="Times New Roman" panose="02020603050405020304" pitchFamily="18" charset="0"/>
                <a:ea typeface="標楷體" panose="03000509000000000000" pitchFamily="65" charset="-120"/>
              </a:rPr>
              <a:t>香港人權法案條例</a:t>
            </a:r>
            <a:r>
              <a:rPr lang="en-US" altLang="zh-TW" sz="3200" kern="100" dirty="0">
                <a:solidFill>
                  <a:schemeClr val="bg1"/>
                </a:solidFill>
                <a:latin typeface="Times New Roman" panose="02020603050405020304" pitchFamily="18" charset="0"/>
                <a:ea typeface="標楷體" panose="03000509000000000000" pitchFamily="65" charset="-120"/>
              </a:rPr>
              <a:t>》(</a:t>
            </a:r>
            <a:r>
              <a:rPr lang="zh-TW" altLang="en-US" sz="3200" kern="100" dirty="0">
                <a:solidFill>
                  <a:schemeClr val="bg1"/>
                </a:solidFill>
                <a:latin typeface="Times New Roman" panose="02020603050405020304" pitchFamily="18" charset="0"/>
                <a:ea typeface="標楷體" panose="03000509000000000000" pitchFamily="65" charset="-120"/>
              </a:rPr>
              <a:t>第</a:t>
            </a:r>
            <a:r>
              <a:rPr lang="en-US" altLang="zh-TW" sz="3200" kern="100" dirty="0">
                <a:solidFill>
                  <a:schemeClr val="bg1"/>
                </a:solidFill>
                <a:latin typeface="Times New Roman" panose="02020603050405020304" pitchFamily="18" charset="0"/>
                <a:ea typeface="標楷體" panose="03000509000000000000" pitchFamily="65" charset="-120"/>
              </a:rPr>
              <a:t>383</a:t>
            </a:r>
            <a:r>
              <a:rPr lang="zh-TW" altLang="en-US" sz="3200" kern="100" dirty="0">
                <a:solidFill>
                  <a:schemeClr val="bg1"/>
                </a:solidFill>
                <a:latin typeface="Times New Roman" panose="02020603050405020304" pitchFamily="18" charset="0"/>
                <a:ea typeface="標楷體" panose="03000509000000000000" pitchFamily="65" charset="-120"/>
              </a:rPr>
              <a:t>章</a:t>
            </a:r>
            <a:r>
              <a:rPr lang="en-US" altLang="zh-TW" sz="3200" kern="100" dirty="0">
                <a:solidFill>
                  <a:schemeClr val="bg1"/>
                </a:solidFill>
                <a:latin typeface="Times New Roman" panose="02020603050405020304" pitchFamily="18" charset="0"/>
                <a:ea typeface="標楷體" panose="03000509000000000000" pitchFamily="65" charset="-120"/>
              </a:rPr>
              <a:t>)</a:t>
            </a:r>
            <a:r>
              <a:rPr lang="zh-TW" altLang="en-US" sz="3200" kern="100" dirty="0">
                <a:solidFill>
                  <a:schemeClr val="bg1"/>
                </a:solidFill>
                <a:latin typeface="Times New Roman" panose="02020603050405020304" pitchFamily="18" charset="0"/>
                <a:ea typeface="標楷體" panose="03000509000000000000" pitchFamily="65" charset="-120"/>
              </a:rPr>
              <a:t>納入成為本地的法例，</a:t>
            </a:r>
            <a:r>
              <a:rPr lang="zh-TW" altLang="en-US" sz="3200" kern="100" dirty="0">
                <a:latin typeface="Times New Roman" panose="02020603050405020304" pitchFamily="18" charset="0"/>
                <a:ea typeface="標楷體" panose="03000509000000000000" pitchFamily="65" charset="-120"/>
              </a:rPr>
              <a:t>其中第</a:t>
            </a:r>
            <a:r>
              <a:rPr lang="en-US" altLang="zh-TW" sz="3200" kern="100" dirty="0">
                <a:latin typeface="Times New Roman" panose="02020603050405020304" pitchFamily="18" charset="0"/>
                <a:ea typeface="標楷體" panose="03000509000000000000" pitchFamily="65" charset="-120"/>
              </a:rPr>
              <a:t>II</a:t>
            </a:r>
            <a:r>
              <a:rPr lang="zh-TW" altLang="en-US" sz="3200" kern="100" dirty="0">
                <a:latin typeface="Times New Roman" panose="02020603050405020304" pitchFamily="18" charset="0"/>
                <a:ea typeface="標楷體" panose="03000509000000000000" pitchFamily="65" charset="-120"/>
              </a:rPr>
              <a:t>部訂明的</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香港人權法案</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的條文與</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公民權利和政治權利國際公約</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的相關條文大致相同。</a:t>
            </a:r>
            <a:endParaRPr lang="en-US" altLang="zh-TW" sz="3200" kern="100" dirty="0">
              <a:latin typeface="Times New Roman" panose="02020603050405020304" pitchFamily="18" charset="0"/>
              <a:ea typeface="標楷體" panose="03000509000000000000" pitchFamily="65" charset="-120"/>
            </a:endParaRPr>
          </a:p>
          <a:p>
            <a:pPr indent="304800" algn="r">
              <a:lnSpc>
                <a:spcPct val="110000"/>
              </a:lnSpc>
              <a:tabLst>
                <a:tab pos="266700" algn="l"/>
              </a:tabLst>
            </a:pPr>
            <a:r>
              <a:rPr lang="zh-TW" altLang="en-US" sz="2800" i="1" kern="100" dirty="0">
                <a:latin typeface="Times New Roman" panose="02020603050405020304" pitchFamily="18" charset="0"/>
                <a:ea typeface="標楷體" panose="03000509000000000000" pitchFamily="65" charset="-120"/>
              </a:rPr>
              <a:t>（未完，續下頁）</a:t>
            </a:r>
            <a:endParaRPr lang="zh-TW" altLang="zh-HK" sz="2800" i="1" kern="100" dirty="0">
              <a:latin typeface="Times New Roman" panose="02020603050405020304" pitchFamily="18" charset="0"/>
              <a:ea typeface="SimSun" panose="02010600030101010101" pitchFamily="2" charset="-122"/>
            </a:endParaRPr>
          </a:p>
        </p:txBody>
      </p:sp>
      <p:pic>
        <p:nvPicPr>
          <p:cNvPr id="7" name="Picture 518" descr="資料1_logo">
            <a:extLst>
              <a:ext uri="{FF2B5EF4-FFF2-40B4-BE49-F238E27FC236}">
                <a16:creationId xmlns:a16="http://schemas.microsoft.com/office/drawing/2014/main" id="{5C9AF956-D13F-4A36-8C43-89BF8FB09A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694" y="1207584"/>
            <a:ext cx="1712259" cy="1052747"/>
          </a:xfrm>
          <a:prstGeom prst="rect">
            <a:avLst/>
          </a:prstGeom>
          <a:noFill/>
          <a:ln>
            <a:noFill/>
          </a:ln>
        </p:spPr>
      </p:pic>
    </p:spTree>
    <p:extLst>
      <p:ext uri="{BB962C8B-B14F-4D97-AF65-F5344CB8AC3E}">
        <p14:creationId xmlns:p14="http://schemas.microsoft.com/office/powerpoint/2010/main" val="300986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ABE9E795-6479-42D5-89DD-584A29423869}"/>
              </a:ext>
            </a:extLst>
          </p:cNvPr>
          <p:cNvSpPr txBox="1"/>
          <p:nvPr/>
        </p:nvSpPr>
        <p:spPr>
          <a:xfrm>
            <a:off x="728002" y="1178160"/>
            <a:ext cx="10903788" cy="5250668"/>
          </a:xfrm>
          <a:prstGeom prst="rect">
            <a:avLst/>
          </a:prstGeom>
          <a:solidFill>
            <a:srgbClr val="FF9900"/>
          </a:solidFill>
        </p:spPr>
        <p:txBody>
          <a:bodyPr wrap="square" rtlCol="0">
            <a:spAutoFit/>
          </a:bodyPr>
          <a:lstStyle/>
          <a:p>
            <a:pPr>
              <a:lnSpc>
                <a:spcPct val="110000"/>
              </a:lnSpc>
              <a:tabLst>
                <a:tab pos="266700" algn="l"/>
              </a:tabLst>
            </a:pPr>
            <a:r>
              <a:rPr lang="zh-TW" altLang="en-US" sz="2800" i="1" kern="100" dirty="0">
                <a:latin typeface="Times New Roman" panose="02020603050405020304" pitchFamily="18" charset="0"/>
                <a:ea typeface="標楷體" panose="03000509000000000000" pitchFamily="65" charset="-120"/>
              </a:rPr>
              <a:t>（續上頁）</a:t>
            </a:r>
            <a:endParaRPr lang="en-US" altLang="zh-TW" sz="2800" i="1" kern="100" dirty="0">
              <a:latin typeface="Times New Roman" panose="02020603050405020304" pitchFamily="18" charset="0"/>
              <a:ea typeface="標楷體" panose="03000509000000000000" pitchFamily="65" charset="-120"/>
            </a:endParaRPr>
          </a:p>
          <a:p>
            <a:pPr>
              <a:lnSpc>
                <a:spcPct val="110000"/>
              </a:lnSpc>
              <a:tabLst>
                <a:tab pos="266700" algn="l"/>
              </a:tabLst>
            </a:pPr>
            <a:r>
              <a:rPr lang="zh-TW" altLang="en-US" sz="2800" kern="100" dirty="0">
                <a:latin typeface="Times New Roman" panose="02020603050405020304" pitchFamily="18" charset="0"/>
                <a:ea typeface="SimSun" panose="02010600030101010101" pitchFamily="2" charset="-122"/>
              </a:rPr>
              <a:t>        </a:t>
            </a:r>
            <a:r>
              <a:rPr lang="zh-TW" altLang="en-US" sz="2800" kern="100" dirty="0">
                <a:latin typeface="標楷體" panose="03000509000000000000" pitchFamily="65" charset="-120"/>
                <a:ea typeface="標楷體" panose="03000509000000000000" pitchFamily="65" charset="-120"/>
              </a:rPr>
              <a:t>除此之外，香港立法機關於</a:t>
            </a:r>
            <a:r>
              <a:rPr lang="en-US" altLang="zh-TW" sz="2800" kern="100" dirty="0">
                <a:latin typeface="標楷體" panose="03000509000000000000" pitchFamily="65" charset="-120"/>
                <a:ea typeface="標楷體" panose="03000509000000000000" pitchFamily="65" charset="-120"/>
              </a:rPr>
              <a:t>1993</a:t>
            </a:r>
            <a:r>
              <a:rPr lang="zh-TW" altLang="en-US" sz="2800" kern="100" dirty="0">
                <a:latin typeface="標楷體" panose="03000509000000000000" pitchFamily="65" charset="-120"/>
                <a:ea typeface="標楷體" panose="03000509000000000000" pitchFamily="65" charset="-120"/>
              </a:rPr>
              <a:t>年</a:t>
            </a:r>
            <a:r>
              <a:rPr lang="en-US" altLang="zh-TW" sz="2800" kern="100" dirty="0">
                <a:latin typeface="標楷體" panose="03000509000000000000" pitchFamily="65" charset="-120"/>
                <a:ea typeface="標楷體" panose="03000509000000000000" pitchFamily="65" charset="-120"/>
              </a:rPr>
              <a:t>1</a:t>
            </a:r>
            <a:r>
              <a:rPr lang="zh-TW" altLang="en-US" sz="2800" kern="100" dirty="0">
                <a:latin typeface="標楷體" panose="03000509000000000000" pitchFamily="65" charset="-120"/>
                <a:ea typeface="標楷體" panose="03000509000000000000" pitchFamily="65" charset="-120"/>
              </a:rPr>
              <a:t>月制定的</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刑事罪行</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酷刑</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條例</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第</a:t>
            </a:r>
            <a:r>
              <a:rPr lang="en-US" altLang="zh-TW" sz="2800" kern="100" dirty="0">
                <a:latin typeface="標楷體" panose="03000509000000000000" pitchFamily="65" charset="-120"/>
                <a:ea typeface="標楷體" panose="03000509000000000000" pitchFamily="65" charset="-120"/>
              </a:rPr>
              <a:t>427</a:t>
            </a:r>
            <a:r>
              <a:rPr lang="zh-TW" altLang="en-US" sz="2800" kern="100" dirty="0">
                <a:latin typeface="標楷體" panose="03000509000000000000" pitchFamily="65" charset="-120"/>
                <a:ea typeface="標楷體" panose="03000509000000000000" pitchFamily="65" charset="-120"/>
              </a:rPr>
              <a:t>章</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便是落實聯合國</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禁止酷刑和其他殘忍、不人道或有辱人格的待遇或處罰公約</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a:t>
            </a:r>
            <a:r>
              <a:rPr lang="en-US" altLang="zh-TW" sz="2800" kern="100" dirty="0">
                <a:latin typeface="標楷體" panose="03000509000000000000" pitchFamily="65" charset="-120"/>
                <a:ea typeface="標楷體" panose="03000509000000000000" pitchFamily="65" charset="-120"/>
              </a:rPr>
              <a:t>1995</a:t>
            </a:r>
            <a:r>
              <a:rPr lang="zh-TW" altLang="en-US" sz="2800" kern="100" dirty="0">
                <a:latin typeface="標楷體" panose="03000509000000000000" pitchFamily="65" charset="-120"/>
                <a:ea typeface="標楷體" panose="03000509000000000000" pitchFamily="65" charset="-120"/>
              </a:rPr>
              <a:t>年</a:t>
            </a:r>
            <a:r>
              <a:rPr lang="en-US" altLang="zh-TW" sz="2800" kern="100" dirty="0">
                <a:latin typeface="標楷體" panose="03000509000000000000" pitchFamily="65" charset="-120"/>
                <a:ea typeface="標楷體" panose="03000509000000000000" pitchFamily="65" charset="-120"/>
              </a:rPr>
              <a:t>7</a:t>
            </a:r>
            <a:r>
              <a:rPr lang="zh-TW" altLang="en-US" sz="2800" kern="100" dirty="0">
                <a:latin typeface="標楷體" panose="03000509000000000000" pitchFamily="65" charset="-120"/>
                <a:ea typeface="標楷體" panose="03000509000000000000" pitchFamily="65" charset="-120"/>
              </a:rPr>
              <a:t>月制定的</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性別歧視條例</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第</a:t>
            </a:r>
            <a:r>
              <a:rPr lang="en-US" altLang="zh-TW" sz="2800" kern="100" dirty="0">
                <a:latin typeface="標楷體" panose="03000509000000000000" pitchFamily="65" charset="-120"/>
                <a:ea typeface="標楷體" panose="03000509000000000000" pitchFamily="65" charset="-120"/>
              </a:rPr>
              <a:t>480</a:t>
            </a:r>
            <a:r>
              <a:rPr lang="zh-TW" altLang="en-US" sz="2800" kern="100" dirty="0">
                <a:latin typeface="標楷體" panose="03000509000000000000" pitchFamily="65" charset="-120"/>
                <a:ea typeface="標楷體" panose="03000509000000000000" pitchFamily="65" charset="-120"/>
              </a:rPr>
              <a:t>章</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a:t>
            </a:r>
            <a:r>
              <a:rPr lang="en-US" altLang="zh-TW" sz="2800" kern="100" dirty="0">
                <a:latin typeface="標楷體" panose="03000509000000000000" pitchFamily="65" charset="-120"/>
                <a:ea typeface="標楷體" panose="03000509000000000000" pitchFamily="65" charset="-120"/>
              </a:rPr>
              <a:t>1995</a:t>
            </a:r>
            <a:r>
              <a:rPr lang="zh-TW" altLang="en-US" sz="2800" kern="100" dirty="0">
                <a:latin typeface="標楷體" panose="03000509000000000000" pitchFamily="65" charset="-120"/>
                <a:ea typeface="標楷體" panose="03000509000000000000" pitchFamily="65" charset="-120"/>
              </a:rPr>
              <a:t>年</a:t>
            </a:r>
            <a:r>
              <a:rPr lang="en-US" altLang="zh-TW" sz="2800" kern="100" dirty="0">
                <a:latin typeface="標楷體" panose="03000509000000000000" pitchFamily="65" charset="-120"/>
                <a:ea typeface="標楷體" panose="03000509000000000000" pitchFamily="65" charset="-120"/>
              </a:rPr>
              <a:t>8</a:t>
            </a:r>
            <a:r>
              <a:rPr lang="zh-TW" altLang="en-US" sz="2800" kern="100" dirty="0">
                <a:latin typeface="標楷體" panose="03000509000000000000" pitchFamily="65" charset="-120"/>
                <a:ea typeface="標楷體" panose="03000509000000000000" pitchFamily="65" charset="-120"/>
              </a:rPr>
              <a:t>月制定的</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殘疾歧視條例</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第</a:t>
            </a:r>
            <a:r>
              <a:rPr lang="en-US" altLang="zh-TW" sz="2800" kern="100" dirty="0">
                <a:latin typeface="標楷體" panose="03000509000000000000" pitchFamily="65" charset="-120"/>
                <a:ea typeface="標楷體" panose="03000509000000000000" pitchFamily="65" charset="-120"/>
              </a:rPr>
              <a:t>487</a:t>
            </a:r>
            <a:r>
              <a:rPr lang="zh-TW" altLang="en-US" sz="2800" kern="100" dirty="0">
                <a:latin typeface="標楷體" panose="03000509000000000000" pitchFamily="65" charset="-120"/>
                <a:ea typeface="標楷體" panose="03000509000000000000" pitchFamily="65" charset="-120"/>
              </a:rPr>
              <a:t>章</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a:t>
            </a:r>
            <a:r>
              <a:rPr lang="en-US" altLang="zh-TW" sz="2800" kern="100" dirty="0">
                <a:latin typeface="標楷體" panose="03000509000000000000" pitchFamily="65" charset="-120"/>
                <a:ea typeface="標楷體" panose="03000509000000000000" pitchFamily="65" charset="-120"/>
              </a:rPr>
              <a:t>1997</a:t>
            </a:r>
            <a:r>
              <a:rPr lang="zh-TW" altLang="en-US" sz="2800" kern="100" dirty="0">
                <a:latin typeface="標楷體" panose="03000509000000000000" pitchFamily="65" charset="-120"/>
                <a:ea typeface="標楷體" panose="03000509000000000000" pitchFamily="65" charset="-120"/>
              </a:rPr>
              <a:t>年</a:t>
            </a:r>
            <a:r>
              <a:rPr lang="en-US" altLang="zh-TW" sz="2800" kern="100" dirty="0">
                <a:latin typeface="標楷體" panose="03000509000000000000" pitchFamily="65" charset="-120"/>
                <a:ea typeface="標楷體" panose="03000509000000000000" pitchFamily="65" charset="-120"/>
              </a:rPr>
              <a:t>6</a:t>
            </a:r>
            <a:r>
              <a:rPr lang="zh-TW" altLang="en-US" sz="2800" kern="100" dirty="0">
                <a:latin typeface="標楷體" panose="03000509000000000000" pitchFamily="65" charset="-120"/>
                <a:ea typeface="標楷體" panose="03000509000000000000" pitchFamily="65" charset="-120"/>
              </a:rPr>
              <a:t>月制定的</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家庭崗位歧視條例</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第</a:t>
            </a:r>
            <a:r>
              <a:rPr lang="en-US" altLang="zh-TW" sz="2800" kern="100" dirty="0">
                <a:latin typeface="標楷體" panose="03000509000000000000" pitchFamily="65" charset="-120"/>
                <a:ea typeface="標楷體" panose="03000509000000000000" pitchFamily="65" charset="-120"/>
              </a:rPr>
              <a:t>527</a:t>
            </a:r>
            <a:r>
              <a:rPr lang="zh-TW" altLang="en-US" sz="2800" kern="100" dirty="0">
                <a:latin typeface="標楷體" panose="03000509000000000000" pitchFamily="65" charset="-120"/>
                <a:ea typeface="標楷體" panose="03000509000000000000" pitchFamily="65" charset="-120"/>
              </a:rPr>
              <a:t>章</a:t>
            </a:r>
            <a:r>
              <a:rPr lang="en-US" altLang="zh-TW" sz="2800" kern="100" dirty="0">
                <a:latin typeface="標楷體" panose="03000509000000000000" pitchFamily="65" charset="-120"/>
                <a:ea typeface="標楷體" panose="03000509000000000000" pitchFamily="65" charset="-120"/>
              </a:rPr>
              <a:t>) </a:t>
            </a:r>
            <a:r>
              <a:rPr lang="zh-TW" altLang="en-US" sz="2800" kern="100" dirty="0">
                <a:latin typeface="標楷體" panose="03000509000000000000" pitchFamily="65" charset="-120"/>
                <a:ea typeface="標楷體" panose="03000509000000000000" pitchFamily="65" charset="-120"/>
              </a:rPr>
              <a:t>和</a:t>
            </a:r>
            <a:r>
              <a:rPr lang="en-US" altLang="zh-TW" sz="2800" kern="100" dirty="0">
                <a:latin typeface="標楷體" panose="03000509000000000000" pitchFamily="65" charset="-120"/>
                <a:ea typeface="標楷體" panose="03000509000000000000" pitchFamily="65" charset="-120"/>
              </a:rPr>
              <a:t>2008</a:t>
            </a:r>
            <a:r>
              <a:rPr lang="zh-TW" altLang="en-US" sz="2800" kern="100" dirty="0">
                <a:latin typeface="標楷體" panose="03000509000000000000" pitchFamily="65" charset="-120"/>
                <a:ea typeface="標楷體" panose="03000509000000000000" pitchFamily="65" charset="-120"/>
              </a:rPr>
              <a:t>年</a:t>
            </a:r>
            <a:r>
              <a:rPr lang="en-US" altLang="zh-TW" sz="2800" kern="100" dirty="0">
                <a:latin typeface="標楷體" panose="03000509000000000000" pitchFamily="65" charset="-120"/>
                <a:ea typeface="標楷體" panose="03000509000000000000" pitchFamily="65" charset="-120"/>
              </a:rPr>
              <a:t>7</a:t>
            </a:r>
            <a:r>
              <a:rPr lang="zh-TW" altLang="en-US" sz="2800" kern="100" dirty="0">
                <a:latin typeface="標楷體" panose="03000509000000000000" pitchFamily="65" charset="-120"/>
                <a:ea typeface="標楷體" panose="03000509000000000000" pitchFamily="65" charset="-120"/>
              </a:rPr>
              <a:t>月制定的</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種族歧視條例</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第</a:t>
            </a:r>
            <a:r>
              <a:rPr lang="en-US" altLang="zh-TW" sz="2800" kern="100" dirty="0">
                <a:latin typeface="標楷體" panose="03000509000000000000" pitchFamily="65" charset="-120"/>
                <a:ea typeface="標楷體" panose="03000509000000000000" pitchFamily="65" charset="-120"/>
              </a:rPr>
              <a:t>602</a:t>
            </a:r>
            <a:r>
              <a:rPr lang="zh-TW" altLang="en-US" sz="2800" kern="100" dirty="0">
                <a:latin typeface="標楷體" panose="03000509000000000000" pitchFamily="65" charset="-120"/>
                <a:ea typeface="標楷體" panose="03000509000000000000" pitchFamily="65" charset="-120"/>
              </a:rPr>
              <a:t>章</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，則是為了在香港法律落實禁止歧視某類身分人士的原則；此外，政府並於</a:t>
            </a:r>
            <a:r>
              <a:rPr lang="en-US" altLang="zh-TW" sz="2800" kern="100" dirty="0">
                <a:latin typeface="標楷體" panose="03000509000000000000" pitchFamily="65" charset="-120"/>
                <a:ea typeface="標楷體" panose="03000509000000000000" pitchFamily="65" charset="-120"/>
              </a:rPr>
              <a:t>1995</a:t>
            </a:r>
            <a:r>
              <a:rPr lang="zh-TW" altLang="en-US" sz="2800" kern="100" dirty="0">
                <a:latin typeface="標楷體" panose="03000509000000000000" pitchFamily="65" charset="-120"/>
                <a:ea typeface="標楷體" panose="03000509000000000000" pitchFamily="65" charset="-120"/>
              </a:rPr>
              <a:t>年</a:t>
            </a:r>
            <a:r>
              <a:rPr lang="en-US" altLang="zh-TW" sz="2800" kern="100" dirty="0">
                <a:latin typeface="標楷體" panose="03000509000000000000" pitchFamily="65" charset="-120"/>
                <a:ea typeface="標楷體" panose="03000509000000000000" pitchFamily="65" charset="-120"/>
              </a:rPr>
              <a:t>8</a:t>
            </a:r>
            <a:r>
              <a:rPr lang="zh-TW" altLang="en-US" sz="2800" kern="100" dirty="0">
                <a:latin typeface="標楷體" panose="03000509000000000000" pitchFamily="65" charset="-120"/>
                <a:ea typeface="標楷體" panose="03000509000000000000" pitchFamily="65" charset="-120"/>
              </a:rPr>
              <a:t>月制定</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個人資料</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私隱</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條例</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第</a:t>
            </a:r>
            <a:r>
              <a:rPr lang="en-US" altLang="zh-TW" sz="2800" kern="100" dirty="0">
                <a:latin typeface="標楷體" panose="03000509000000000000" pitchFamily="65" charset="-120"/>
                <a:ea typeface="標楷體" panose="03000509000000000000" pitchFamily="65" charset="-120"/>
              </a:rPr>
              <a:t>486</a:t>
            </a:r>
            <a:r>
              <a:rPr lang="zh-TW" altLang="en-US" sz="2800" kern="100" dirty="0">
                <a:latin typeface="標楷體" panose="03000509000000000000" pitchFamily="65" charset="-120"/>
                <a:ea typeface="標楷體" panose="03000509000000000000" pitchFamily="65" charset="-120"/>
              </a:rPr>
              <a:t>章</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，以便在個人資料方面保障個人的私隱。</a:t>
            </a:r>
            <a:endParaRPr lang="en-US" altLang="zh-TW" sz="2800" kern="100" dirty="0">
              <a:latin typeface="標楷體" panose="03000509000000000000" pitchFamily="65" charset="-120"/>
              <a:ea typeface="標楷體" panose="03000509000000000000" pitchFamily="65" charset="-120"/>
            </a:endParaRPr>
          </a:p>
          <a:p>
            <a:pPr algn="r">
              <a:spcBef>
                <a:spcPts val="1200"/>
              </a:spcBef>
              <a:tabLst>
                <a:tab pos="266700" algn="l"/>
              </a:tabLst>
            </a:pPr>
            <a:r>
              <a:rPr lang="zh-TW" altLang="zh-HK" sz="2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資料來源：保障香港居民的基本權利，基本法匯粹，基本法簡訊第四期第二部，</a:t>
            </a:r>
            <a:r>
              <a:rPr lang="en-US" altLang="zh-HK" sz="2400" i="1" kern="100" dirty="0">
                <a:solidFill>
                  <a:schemeClr val="bg1"/>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https://www.doj.gov.hk/sc/publications/pdf/basiclaw/cbasic4-2.pdf</a:t>
            </a:r>
            <a:endParaRPr lang="en-US" altLang="zh-TW" sz="2400" i="1" kern="100" dirty="0">
              <a:solidFill>
                <a:schemeClr val="bg1"/>
              </a:solidFill>
              <a:latin typeface="Times New Roman" panose="02020603050405020304" pitchFamily="18" charset="0"/>
              <a:ea typeface="SimSun" panose="02010600030101010101" pitchFamily="2" charset="-122"/>
            </a:endParaRPr>
          </a:p>
        </p:txBody>
      </p:sp>
      <p:pic>
        <p:nvPicPr>
          <p:cNvPr id="7" name="Picture 518" descr="資料1_logo">
            <a:extLst>
              <a:ext uri="{FF2B5EF4-FFF2-40B4-BE49-F238E27FC236}">
                <a16:creationId xmlns:a16="http://schemas.microsoft.com/office/drawing/2014/main" id="{5C9AF956-D13F-4A36-8C43-89BF8FB09A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7044"/>
            <a:ext cx="2234733" cy="1373979"/>
          </a:xfrm>
          <a:prstGeom prst="rect">
            <a:avLst/>
          </a:prstGeom>
          <a:noFill/>
          <a:ln>
            <a:noFill/>
          </a:ln>
        </p:spPr>
      </p:pic>
    </p:spTree>
    <p:extLst>
      <p:ext uri="{BB962C8B-B14F-4D97-AF65-F5344CB8AC3E}">
        <p14:creationId xmlns:p14="http://schemas.microsoft.com/office/powerpoint/2010/main" val="419882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029103" y="343950"/>
            <a:ext cx="8050575" cy="1380137"/>
          </a:xfrm>
          <a:solidFill>
            <a:srgbClr val="CC6600"/>
          </a:solidFill>
        </p:spPr>
        <p:txBody>
          <a:bodyPr/>
          <a:lstStyle/>
          <a:p>
            <a:r>
              <a:rPr lang="en-US" altLang="zh-TW" dirty="0">
                <a:solidFill>
                  <a:schemeClr val="bg1"/>
                </a:solidFill>
                <a:ea typeface="DFKai-SB" panose="03000509000000000000"/>
              </a:rPr>
              <a:t>1.2	</a:t>
            </a:r>
            <a:r>
              <a:rPr lang="zh-TW" altLang="en-US" dirty="0">
                <a:solidFill>
                  <a:schemeClr val="bg1"/>
                </a:solidFill>
                <a:ea typeface="DFKai-SB" panose="03000509000000000000"/>
              </a:rPr>
              <a:t>人權立法，從無到有</a:t>
            </a:r>
            <a:endParaRPr lang="zh-HK" altLang="en-US" dirty="0">
              <a:solidFill>
                <a:schemeClr val="bg1"/>
              </a:solidFill>
              <a:ea typeface="DFKai-SB" panose="0300050900000000000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991691"/>
            <a:ext cx="10515600" cy="4729781"/>
          </a:xfrm>
        </p:spPr>
        <p:txBody>
          <a:bodyPr vert="horz">
            <a:normAutofit lnSpcReduction="10000"/>
          </a:bodyPr>
          <a:lstStyle/>
          <a:p>
            <a:pPr>
              <a:lnSpc>
                <a:spcPct val="110000"/>
              </a:lnSpc>
            </a:pP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為何</a:t>
            </a:r>
            <a:r>
              <a:rPr lang="zh-TW" altLang="zh-HK" kern="100" dirty="0">
                <a:ea typeface="標楷體" panose="03000509000000000000" pitchFamily="65" charset="-120"/>
                <a:cs typeface="Times New Roman" panose="02020603050405020304" pitchFamily="18" charset="0"/>
              </a:rPr>
              <a:t>香港法院不能按有關人權的兩條國際條約來審理案件？</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1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a:lnSpc>
                <a:spcPct val="110000"/>
              </a:lnSpc>
            </a:pPr>
            <a:r>
              <a:rPr lang="zh-TW" altLang="zh-HK" kern="100" dirty="0">
                <a:ea typeface="標楷體" panose="03000509000000000000" pitchFamily="65" charset="-120"/>
                <a:cs typeface="Times New Roman" panose="02020603050405020304" pitchFamily="18" charset="0"/>
              </a:rPr>
              <a:t>參閱「前言」部分。英國政府在</a:t>
            </a:r>
            <a:r>
              <a:rPr lang="zh-HK" altLang="zh-HK" kern="100" dirty="0">
                <a:ea typeface="標楷體" panose="03000509000000000000" pitchFamily="65" charset="-120"/>
                <a:cs typeface="Times New Roman" panose="02020603050405020304" pitchFamily="18" charset="0"/>
              </a:rPr>
              <a:t>哪</a:t>
            </a:r>
            <a:r>
              <a:rPr lang="zh-TW" altLang="zh-HK" kern="100" dirty="0">
                <a:ea typeface="標楷體" panose="03000509000000000000" pitchFamily="65" charset="-120"/>
                <a:cs typeface="Times New Roman" panose="02020603050405020304" pitchFamily="18" charset="0"/>
              </a:rPr>
              <a:t>一年簽署《公民權利和政治權利的國際公約》，並把該公約引伸至適用於香港？到了</a:t>
            </a:r>
            <a:r>
              <a:rPr lang="zh-HK" altLang="zh-HK" kern="100" dirty="0">
                <a:ea typeface="標楷體" panose="03000509000000000000" pitchFamily="65" charset="-120"/>
                <a:cs typeface="Times New Roman" panose="02020603050405020304" pitchFamily="18" charset="0"/>
              </a:rPr>
              <a:t>哪</a:t>
            </a:r>
            <a:r>
              <a:rPr lang="zh-TW" altLang="zh-HK" kern="100" dirty="0">
                <a:ea typeface="標楷體" panose="03000509000000000000" pitchFamily="65" charset="-120"/>
                <a:cs typeface="Times New Roman" panose="02020603050405020304" pitchFamily="18" charset="0"/>
              </a:rPr>
              <a:t>一年，香港將這公約的條文納入成為本地的法例</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1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a:lnSpc>
                <a:spcPct val="110000"/>
              </a:lnSpc>
            </a:pPr>
            <a:r>
              <a:rPr lang="zh-TW" altLang="zh-HK" kern="100" dirty="0">
                <a:ea typeface="標楷體" panose="03000509000000000000" pitchFamily="65" charset="-120"/>
                <a:cs typeface="Times New Roman" panose="02020603050405020304" pitchFamily="18" charset="0"/>
              </a:rPr>
              <a:t>承上題。在未把適用於香港特區的國際公約的內容納入本地法例期間，法官審理相關案件時可以怎麼樣</a:t>
            </a:r>
            <a:r>
              <a:rPr lang="zh-TW" altLang="en-US" dirty="0">
                <a:latin typeface="標楷體" panose="03000509000000000000" pitchFamily="65" charset="-120"/>
                <a:ea typeface="標楷體" panose="03000509000000000000" pitchFamily="65" charset="-120"/>
              </a:rPr>
              <a:t>？</a:t>
            </a:r>
            <a:endParaRPr lang="en-US" altLang="zh-HK"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30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solidFill>
            <a:schemeClr val="accent2">
              <a:lumMod val="60000"/>
              <a:lumOff val="40000"/>
            </a:schemeClr>
          </a:solidFill>
        </p:spPr>
        <p:txBody>
          <a:bodyPr/>
          <a:lstStyle/>
          <a:p>
            <a:r>
              <a:rPr lang="en-US" altLang="zh-HK" dirty="0"/>
              <a:t>1.2	</a:t>
            </a:r>
            <a:r>
              <a:rPr lang="zh-HK" altLang="en-US" dirty="0"/>
              <a:t>三個重點</a:t>
            </a:r>
            <a:br>
              <a:rPr lang="en-US" altLang="zh-HK" dirty="0"/>
            </a:br>
            <a:endParaRPr lang="zh-HK" altLang="en-US" sz="4000" dirty="0"/>
          </a:p>
        </p:txBody>
      </p:sp>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p:txBody>
          <a:bodyPr vert="horz">
            <a:normAutofit fontScale="85000" lnSpcReduction="10000"/>
          </a:bodyPr>
          <a:lstStyle/>
          <a:p>
            <a:pPr marL="0" indent="0">
              <a:lnSpc>
                <a:spcPct val="110000"/>
              </a:lnSpc>
              <a:buNone/>
            </a:pPr>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適用於香港的國際人權公約，部分以特定法例的形式在香港特區推行，例如推行</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公民權利和政治權利國際公約</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中香港適用條文的</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香港人權法案條例</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，而其他公約則通過各項立法或行政措施推行（參資料一）。</a:t>
            </a:r>
            <a:endParaRPr lang="en-US" altLang="zh-TW" sz="3200" dirty="0">
              <a:latin typeface="標楷體" panose="03000509000000000000" pitchFamily="65" charset="-120"/>
              <a:ea typeface="標楷體" panose="03000509000000000000" pitchFamily="65" charset="-120"/>
            </a:endParaRPr>
          </a:p>
          <a:p>
            <a:pPr marL="0" indent="0">
              <a:lnSpc>
                <a:spcPts val="1200"/>
              </a:lnSpc>
              <a:buNone/>
            </a:pPr>
            <a:endParaRPr lang="en-US" altLang="zh-TW" sz="3200" dirty="0">
              <a:latin typeface="標楷體" panose="03000509000000000000" pitchFamily="65" charset="-120"/>
              <a:ea typeface="標楷體" panose="03000509000000000000" pitchFamily="65" charset="-120"/>
            </a:endParaRPr>
          </a:p>
          <a:p>
            <a:pPr marL="0" indent="0">
              <a:lnSpc>
                <a:spcPct val="110000"/>
              </a:lnSpc>
              <a:buNone/>
            </a:pPr>
            <a:r>
              <a:rPr lang="zh-TW" altLang="en-US" sz="3200" dirty="0">
                <a:solidFill>
                  <a:srgbClr val="0000FF"/>
                </a:solidFill>
                <a:latin typeface="標楷體" panose="03000509000000000000" pitchFamily="65" charset="-120"/>
                <a:ea typeface="標楷體" panose="03000509000000000000" pitchFamily="65" charset="-120"/>
              </a:rPr>
              <a:t>條約簽署了，政策制定了，如何保證這些政策是會得到積極實施？</a:t>
            </a:r>
            <a:endParaRPr lang="en-US" altLang="zh-TW" sz="3200" dirty="0">
              <a:solidFill>
                <a:srgbClr val="0000FF"/>
              </a:solidFill>
              <a:latin typeface="標楷體" panose="03000509000000000000" pitchFamily="65" charset="-120"/>
              <a:ea typeface="標楷體" panose="03000509000000000000" pitchFamily="65" charset="-120"/>
            </a:endParaRPr>
          </a:p>
          <a:p>
            <a:pPr marL="0" indent="0">
              <a:lnSpc>
                <a:spcPct val="110000"/>
              </a:lnSpc>
              <a:buNone/>
            </a:pPr>
            <a:endParaRPr lang="en-US" altLang="zh-HK" sz="3200" dirty="0">
              <a:latin typeface="標楷體" panose="03000509000000000000" pitchFamily="65" charset="-120"/>
              <a:ea typeface="標楷體" panose="03000509000000000000" pitchFamily="65" charset="-120"/>
            </a:endParaRPr>
          </a:p>
          <a:p>
            <a:pPr marL="0" indent="0">
              <a:lnSpc>
                <a:spcPct val="110000"/>
              </a:lnSpc>
              <a:buNone/>
            </a:pPr>
            <a:r>
              <a:rPr lang="en-US" altLang="zh-HK" sz="3200" i="1" dirty="0">
                <a:latin typeface="標楷體" panose="03000509000000000000" pitchFamily="65" charset="-120"/>
                <a:ea typeface="標楷體" panose="03000509000000000000" pitchFamily="65" charset="-120"/>
              </a:rPr>
              <a:t>*</a:t>
            </a:r>
            <a:r>
              <a:rPr lang="zh-TW" altLang="en-US" i="1" dirty="0">
                <a:latin typeface="標楷體" panose="03000509000000000000" pitchFamily="65" charset="-120"/>
                <a:ea typeface="標楷體" panose="03000509000000000000" pitchFamily="65" charset="-120"/>
              </a:rPr>
              <a:t>出自</a:t>
            </a:r>
            <a:r>
              <a:rPr lang="en-US" altLang="zh-TW" i="1" dirty="0">
                <a:latin typeface="標楷體" panose="03000509000000000000" pitchFamily="65" charset="-120"/>
                <a:ea typeface="標楷體" panose="03000509000000000000" pitchFamily="65" charset="-120"/>
              </a:rPr>
              <a:t>《</a:t>
            </a:r>
            <a:r>
              <a:rPr lang="zh-TW" altLang="en-US" i="1" dirty="0">
                <a:latin typeface="標楷體" panose="03000509000000000000" pitchFamily="65" charset="-120"/>
                <a:ea typeface="標楷體" panose="03000509000000000000" pitchFamily="65" charset="-120"/>
              </a:rPr>
              <a:t>孟子</a:t>
            </a:r>
            <a:r>
              <a:rPr lang="en-US" altLang="zh-TW" i="1" dirty="0">
                <a:latin typeface="標楷體" panose="03000509000000000000" pitchFamily="65" charset="-120"/>
                <a:ea typeface="標楷體" panose="03000509000000000000" pitchFamily="65" charset="-120"/>
              </a:rPr>
              <a:t>•</a:t>
            </a:r>
            <a:r>
              <a:rPr lang="zh-TW" altLang="en-US" i="1" dirty="0">
                <a:latin typeface="標楷體" panose="03000509000000000000" pitchFamily="65" charset="-120"/>
                <a:ea typeface="標楷體" panose="03000509000000000000" pitchFamily="65" charset="-120"/>
              </a:rPr>
              <a:t>離婁上</a:t>
            </a:r>
            <a:r>
              <a:rPr lang="en-US" altLang="zh-TW" i="1" dirty="0">
                <a:latin typeface="標楷體" panose="03000509000000000000" pitchFamily="65" charset="-120"/>
                <a:ea typeface="標楷體" panose="03000509000000000000" pitchFamily="65" charset="-120"/>
              </a:rPr>
              <a:t>》</a:t>
            </a:r>
            <a:r>
              <a:rPr lang="zh-TW" altLang="en-US" i="1" dirty="0">
                <a:latin typeface="標楷體" panose="03000509000000000000" pitchFamily="65" charset="-120"/>
                <a:ea typeface="標楷體" panose="03000509000000000000" pitchFamily="65" charset="-120"/>
              </a:rPr>
              <a:t>，一般的理解為光有好的法令，並不能自行於世。意思是法令必須要有人推行。</a:t>
            </a:r>
            <a:endParaRPr lang="zh-HK" altLang="en-US" i="1"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a:extLst>
              <a:ext uri="{FF2B5EF4-FFF2-40B4-BE49-F238E27FC236}">
                <a16:creationId xmlns:a16="http://schemas.microsoft.com/office/drawing/2014/main" id="{24B82FBF-9281-4D05-97AC-EE8EF8E55D47}"/>
              </a:ext>
            </a:extLst>
          </p:cNvPr>
          <p:cNvSpPr txBox="1">
            <a:spLocks/>
          </p:cNvSpPr>
          <p:nvPr/>
        </p:nvSpPr>
        <p:spPr>
          <a:xfrm>
            <a:off x="838200" y="365125"/>
            <a:ext cx="10515600" cy="1325563"/>
          </a:xfrm>
          <a:prstGeom prst="rect">
            <a:avLst/>
          </a:prstGeom>
          <a:solidFill>
            <a:srgbClr val="CC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HK" sz="4400" i="0" u="none" strike="noStrike" kern="1200" cap="none" spc="0" normalizeH="0" baseline="0" noProof="0" dirty="0">
                <a:ln>
                  <a:noFill/>
                </a:ln>
                <a:solidFill>
                  <a:schemeClr val="bg1"/>
                </a:solidFill>
                <a:effectLst/>
                <a:uLnTx/>
                <a:uFillTx/>
                <a:latin typeface="Times New Roman" panose="02020603050405020304" pitchFamily="18" charset="0"/>
                <a:ea typeface="DFKai-SB" panose="03000509000000000000"/>
                <a:cs typeface="Times New Roman" panose="02020603050405020304" pitchFamily="18" charset="0"/>
              </a:rPr>
              <a:t>1.3	</a:t>
            </a:r>
            <a:r>
              <a:rPr kumimoji="0" lang="zh-HK" altLang="en-US" sz="4400" i="0" u="none" strike="noStrike" kern="1200" cap="none" spc="0" normalizeH="0" baseline="0" noProof="0" dirty="0">
                <a:ln>
                  <a:noFill/>
                </a:ln>
                <a:solidFill>
                  <a:schemeClr val="bg1"/>
                </a:solidFill>
                <a:effectLst/>
                <a:uLnTx/>
                <a:uFillTx/>
                <a:latin typeface="標楷體" panose="03000509000000000000" pitchFamily="65" charset="-120"/>
                <a:ea typeface="DFKai-SB" panose="03000509000000000000"/>
                <a:cs typeface="Times New Roman" panose="02020603050405020304" pitchFamily="18" charset="0"/>
              </a:rPr>
              <a:t>徒法不能以自行</a:t>
            </a:r>
            <a:r>
              <a:rPr kumimoji="0" lang="en-US" altLang="zh-HK" sz="4400" i="0" u="none" strike="noStrike" kern="1200" cap="none" spc="0" normalizeH="0" baseline="0" noProof="0" dirty="0">
                <a:ln>
                  <a:noFill/>
                </a:ln>
                <a:solidFill>
                  <a:schemeClr val="bg1"/>
                </a:solidFill>
                <a:effectLst/>
                <a:uLnTx/>
                <a:uFillTx/>
                <a:latin typeface="Times New Roman" panose="02020603050405020304" pitchFamily="18" charset="0"/>
                <a:ea typeface="DFKai-SB" panose="03000509000000000000"/>
                <a:cs typeface="Times New Roman" panose="02020603050405020304" pitchFamily="18" charset="0"/>
              </a:rPr>
              <a:t>*</a:t>
            </a:r>
            <a:r>
              <a:rPr kumimoji="0" lang="zh-HK" altLang="en-US" sz="4400" i="0" u="none" strike="noStrike" kern="1200" cap="none" spc="0" normalizeH="0" baseline="0" noProof="0" dirty="0">
                <a:ln>
                  <a:noFill/>
                </a:ln>
                <a:solidFill>
                  <a:schemeClr val="bg1"/>
                </a:solidFill>
                <a:effectLst/>
                <a:uLnTx/>
                <a:uFillTx/>
                <a:latin typeface="Times New Roman" panose="02020603050405020304" pitchFamily="18" charset="0"/>
                <a:ea typeface="DFKai-SB" panose="03000509000000000000"/>
                <a:cs typeface="Times New Roman" panose="02020603050405020304" pitchFamily="18" charset="0"/>
              </a:rPr>
              <a:t> </a:t>
            </a:r>
            <a:endParaRPr kumimoji="0" lang="zh-HK" altLang="en-US" sz="4400" i="0" u="none" strike="noStrike" kern="1200" cap="none" spc="0" normalizeH="0" baseline="0" noProof="0" dirty="0">
              <a:ln>
                <a:noFill/>
              </a:ln>
              <a:solidFill>
                <a:schemeClr val="bg1"/>
              </a:solidFill>
              <a:effectLst/>
              <a:uLnTx/>
              <a:uFillTx/>
              <a:latin typeface="Calibri Light" panose="020F0302020204030204"/>
              <a:ea typeface="DFKai-SB" panose="03000509000000000000"/>
            </a:endParaRPr>
          </a:p>
        </p:txBody>
      </p:sp>
    </p:spTree>
    <p:extLst>
      <p:ext uri="{BB962C8B-B14F-4D97-AF65-F5344CB8AC3E}">
        <p14:creationId xmlns:p14="http://schemas.microsoft.com/office/powerpoint/2010/main" val="139301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ABE9E795-6479-42D5-89DD-584A29423869}"/>
              </a:ext>
            </a:extLst>
          </p:cNvPr>
          <p:cNvSpPr txBox="1"/>
          <p:nvPr/>
        </p:nvSpPr>
        <p:spPr>
          <a:xfrm>
            <a:off x="638355" y="1330560"/>
            <a:ext cx="10903788" cy="4363310"/>
          </a:xfrm>
          <a:prstGeom prst="rect">
            <a:avLst/>
          </a:prstGeom>
          <a:solidFill>
            <a:srgbClr val="FF9900"/>
          </a:solidFill>
        </p:spPr>
        <p:txBody>
          <a:bodyPr wrap="square" rtlCol="0">
            <a:spAutoFit/>
          </a:bodyPr>
          <a:lstStyle/>
          <a:p>
            <a:pPr>
              <a:lnSpc>
                <a:spcPct val="110000"/>
              </a:lnSpc>
            </a:pPr>
            <a:r>
              <a:rPr lang="en-US" altLang="zh-HK" sz="3200" b="1" kern="100" dirty="0">
                <a:latin typeface="Times New Roman" panose="02020603050405020304" pitchFamily="18" charset="0"/>
                <a:ea typeface="標楷體" panose="03000509000000000000" pitchFamily="65" charset="-120"/>
              </a:rPr>
              <a:t>1.3.1</a:t>
            </a:r>
            <a:r>
              <a:rPr lang="zh-TW" altLang="zh-HK" sz="3200" b="1" kern="100" dirty="0">
                <a:latin typeface="Times New Roman" panose="02020603050405020304" pitchFamily="18" charset="0"/>
                <a:ea typeface="標楷體" panose="03000509000000000000" pitchFamily="65" charset="-120"/>
              </a:rPr>
              <a:t>由政府統籌推動</a:t>
            </a:r>
            <a:endParaRPr lang="zh-TW" altLang="zh-HK" sz="3200" b="1" kern="100" dirty="0">
              <a:latin typeface="Times New Roman" panose="02020603050405020304" pitchFamily="18" charset="0"/>
              <a:ea typeface="SimSun" panose="02010600030101010101" pitchFamily="2" charset="-122"/>
            </a:endParaRPr>
          </a:p>
          <a:p>
            <a:pPr indent="304800">
              <a:lnSpc>
                <a:spcPct val="110000"/>
              </a:lnSpc>
              <a:spcBef>
                <a:spcPts val="300"/>
              </a:spcBef>
            </a:pPr>
            <a:r>
              <a:rPr lang="zh-TW" altLang="zh-HK" sz="3200" kern="100" dirty="0">
                <a:solidFill>
                  <a:srgbClr val="000000"/>
                </a:solidFill>
                <a:latin typeface="Times New Roman" panose="02020603050405020304" pitchFamily="18" charset="0"/>
                <a:ea typeface="標楷體" panose="03000509000000000000" pitchFamily="65" charset="-120"/>
              </a:rPr>
              <a:t>香港政府除制定本地人權法例外，亦成立平等機會委員會（平機會）負責執行《性別歧視條例》、《殘疾歧視條例》、《家庭崗位歧視條例》及《種族歧視條例》，保障個人免受歧視和促進平等機會。由個人資料私隱專員執行的《個人資料</a:t>
            </a:r>
            <a:r>
              <a:rPr lang="en-US" altLang="zh-HK" sz="3200" kern="100" dirty="0">
                <a:solidFill>
                  <a:srgbClr val="000000"/>
                </a:solidFill>
                <a:latin typeface="Times New Roman" panose="02020603050405020304" pitchFamily="18" charset="0"/>
                <a:ea typeface="標楷體" panose="03000509000000000000" pitchFamily="65" charset="-120"/>
              </a:rPr>
              <a:t>(</a:t>
            </a:r>
            <a:r>
              <a:rPr lang="zh-TW" altLang="zh-HK" sz="3200" kern="100" dirty="0">
                <a:solidFill>
                  <a:srgbClr val="000000"/>
                </a:solidFill>
                <a:latin typeface="Times New Roman" panose="02020603050405020304" pitchFamily="18" charset="0"/>
                <a:ea typeface="標楷體" panose="03000509000000000000" pitchFamily="65" charset="-120"/>
              </a:rPr>
              <a:t>私隱</a:t>
            </a:r>
            <a:r>
              <a:rPr lang="en-US" altLang="zh-HK" sz="3200" kern="100" dirty="0">
                <a:solidFill>
                  <a:srgbClr val="000000"/>
                </a:solidFill>
                <a:latin typeface="Times New Roman" panose="02020603050405020304" pitchFamily="18" charset="0"/>
                <a:ea typeface="標楷體" panose="03000509000000000000" pitchFamily="65" charset="-120"/>
              </a:rPr>
              <a:t>)</a:t>
            </a:r>
            <a:r>
              <a:rPr lang="zh-TW" altLang="zh-HK" sz="3200" kern="100" dirty="0">
                <a:solidFill>
                  <a:srgbClr val="000000"/>
                </a:solidFill>
                <a:latin typeface="Times New Roman" panose="02020603050405020304" pitchFamily="18" charset="0"/>
                <a:ea typeface="標楷體" panose="03000509000000000000" pitchFamily="65" charset="-120"/>
              </a:rPr>
              <a:t>條例》，則在個人資料方面保障個人私隱，鼓勵公眾遵守有關條文。</a:t>
            </a:r>
            <a:endParaRPr lang="en-US" altLang="zh-TW" sz="3200" kern="100" dirty="0">
              <a:solidFill>
                <a:srgbClr val="000000"/>
              </a:solidFill>
              <a:latin typeface="Times New Roman" panose="02020603050405020304" pitchFamily="18" charset="0"/>
              <a:ea typeface="標楷體" panose="03000509000000000000" pitchFamily="65" charset="-120"/>
            </a:endParaRPr>
          </a:p>
          <a:p>
            <a:pPr lvl="0" indent="304800" algn="r">
              <a:lnSpc>
                <a:spcPct val="110000"/>
              </a:lnSpc>
              <a:tabLst>
                <a:tab pos="266700" algn="l"/>
              </a:tabLst>
            </a:pPr>
            <a:r>
              <a:rPr lang="zh-TW" altLang="en-US" sz="2800" i="1" kern="100" dirty="0">
                <a:solidFill>
                  <a:prstClr val="black"/>
                </a:solidFill>
                <a:latin typeface="Times New Roman" panose="02020603050405020304" pitchFamily="18" charset="0"/>
                <a:ea typeface="標楷體" panose="03000509000000000000" pitchFamily="65" charset="-120"/>
              </a:rPr>
              <a:t>（未完，續下頁）</a:t>
            </a:r>
            <a:endParaRPr lang="zh-TW" altLang="zh-HK" sz="2800" i="1" kern="100" dirty="0">
              <a:solidFill>
                <a:prstClr val="black"/>
              </a:solidFill>
              <a:latin typeface="Times New Roman" panose="02020603050405020304" pitchFamily="18" charset="0"/>
              <a:ea typeface="SimSun" panose="02010600030101010101" pitchFamily="2" charset="-122"/>
            </a:endParaRPr>
          </a:p>
        </p:txBody>
      </p:sp>
      <p:pic>
        <p:nvPicPr>
          <p:cNvPr id="5" name="Picture 755" descr="資料2_logo">
            <a:extLst>
              <a:ext uri="{FF2B5EF4-FFF2-40B4-BE49-F238E27FC236}">
                <a16:creationId xmlns:a16="http://schemas.microsoft.com/office/drawing/2014/main" id="{77A5F521-B9D6-46DF-A434-97DB7F4CF7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481" y="0"/>
            <a:ext cx="2187748" cy="1330560"/>
          </a:xfrm>
          <a:prstGeom prst="rect">
            <a:avLst/>
          </a:prstGeom>
          <a:noFill/>
          <a:ln>
            <a:noFill/>
          </a:ln>
        </p:spPr>
      </p:pic>
    </p:spTree>
    <p:extLst>
      <p:ext uri="{BB962C8B-B14F-4D97-AF65-F5344CB8AC3E}">
        <p14:creationId xmlns:p14="http://schemas.microsoft.com/office/powerpoint/2010/main" val="385162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270668"/>
            <a:ext cx="10515600" cy="1325563"/>
          </a:xfrm>
        </p:spPr>
        <p:txBody>
          <a:bodyPr/>
          <a:lstStyle/>
          <a:p>
            <a:pPr algn="ctr"/>
            <a:r>
              <a:rPr lang="en-US" altLang="zh-TW" sz="4400" kern="100" dirty="0">
                <a:solidFill>
                  <a:srgbClr val="CC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400" kern="100" dirty="0">
                <a:solidFill>
                  <a:srgbClr val="CC660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4400" kern="100" dirty="0">
                <a:solidFill>
                  <a:srgbClr val="CC66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400" kern="100" dirty="0">
                <a:solidFill>
                  <a:srgbClr val="CC6600"/>
                </a:solidFill>
                <a:latin typeface="Times New Roman" panose="02020603050405020304" pitchFamily="18" charset="0"/>
                <a:ea typeface="標楷體" panose="03000509000000000000" pitchFamily="65" charset="-120"/>
                <a:cs typeface="Times New Roman" panose="02020603050405020304" pitchFamily="18" charset="0"/>
              </a:rPr>
              <a:t>下的人權保障</a:t>
            </a:r>
            <a:endParaRPr lang="zh-HK" altLang="en-US" dirty="0">
              <a:solidFill>
                <a:srgbClr val="CC6600"/>
              </a:solidFill>
            </a:endParaRPr>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836258"/>
            <a:ext cx="10515600" cy="4351338"/>
          </a:xfrm>
        </p:spPr>
        <p:txBody>
          <a:bodyPr vert="horz">
            <a:normAutofit/>
          </a:bodyPr>
          <a:lstStyle/>
          <a:p>
            <a:pPr marL="0" lvl="0" indent="0">
              <a:spcBef>
                <a:spcPts val="600"/>
              </a:spcBef>
              <a:spcAft>
                <a:spcPts val="0"/>
              </a:spcAft>
              <a:buNone/>
            </a:pPr>
            <a:r>
              <a:rPr lang="zh-TW" altLang="en-US" sz="4400" b="1" u="sng" kern="1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大綱</a:t>
            </a:r>
            <a:endParaRPr lang="en-US" altLang="zh-TW" sz="4400" b="1" u="sng" kern="1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spcBef>
                <a:spcPts val="600"/>
              </a:spcBef>
              <a:buNone/>
            </a:pP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前言 </a:t>
            </a:r>
          </a:p>
          <a:p>
            <a:pPr marL="0" indent="0">
              <a:spcBef>
                <a:spcPts val="600"/>
              </a:spcBef>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你我有什麼人權</a:t>
            </a:r>
          </a:p>
          <a:p>
            <a:pPr marL="0" indent="0">
              <a:spcBef>
                <a:spcPts val="600"/>
              </a:spcBef>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國安法與選舉制度改革都沒有削弱香港居民的人權</a:t>
            </a:r>
          </a:p>
          <a:p>
            <a:pPr marL="0" indent="0">
              <a:spcBef>
                <a:spcPts val="600"/>
              </a:spcBef>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人權的界限和社會責任 </a:t>
            </a:r>
          </a:p>
          <a:p>
            <a:pPr marL="0" indent="0">
              <a:spcBef>
                <a:spcPts val="600"/>
              </a:spcBef>
              <a:buNone/>
            </a:pP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結語</a:t>
            </a: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4511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ABE9E795-6479-42D5-89DD-584A29423869}"/>
              </a:ext>
            </a:extLst>
          </p:cNvPr>
          <p:cNvSpPr txBox="1"/>
          <p:nvPr/>
        </p:nvSpPr>
        <p:spPr>
          <a:xfrm>
            <a:off x="644106" y="1077621"/>
            <a:ext cx="10903788" cy="4676408"/>
          </a:xfrm>
          <a:prstGeom prst="rect">
            <a:avLst/>
          </a:prstGeom>
          <a:solidFill>
            <a:srgbClr val="FF9900"/>
          </a:solid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tab pos="266700" algn="l"/>
              </a:tabLst>
              <a:defRPr/>
            </a:pPr>
            <a:r>
              <a:rPr kumimoji="0" lang="zh-TW" altLang="en-US" sz="2500" b="0" i="1"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（續上頁）</a:t>
            </a:r>
            <a:endParaRPr kumimoji="0" lang="en-US" altLang="zh-TW" sz="2500" b="0" i="1"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a:p>
            <a:pPr lvl="0">
              <a:lnSpc>
                <a:spcPct val="110000"/>
              </a:lnSpc>
              <a:tabLst>
                <a:tab pos="266700" algn="l"/>
              </a:tabLst>
            </a:pPr>
            <a:r>
              <a:rPr lang="zh-TW" altLang="en-US" sz="2500" kern="100" dirty="0">
                <a:solidFill>
                  <a:prstClr val="black"/>
                </a:solidFill>
                <a:latin typeface="標楷體" panose="03000509000000000000" pitchFamily="65" charset="-120"/>
                <a:ea typeface="標楷體" panose="03000509000000000000" pitchFamily="65" charset="-120"/>
              </a:rPr>
              <a:t>    現時適用於香港的國際人權公約共有</a:t>
            </a:r>
            <a:r>
              <a:rPr lang="en-US" altLang="zh-TW" sz="2500" kern="100" dirty="0">
                <a:solidFill>
                  <a:prstClr val="black"/>
                </a:solidFill>
                <a:latin typeface="標楷體" panose="03000509000000000000" pitchFamily="65" charset="-120"/>
                <a:ea typeface="標楷體" panose="03000509000000000000" pitchFamily="65" charset="-120"/>
              </a:rPr>
              <a:t>15</a:t>
            </a:r>
            <a:r>
              <a:rPr lang="zh-TW" altLang="en-US" sz="2500" kern="100" dirty="0">
                <a:solidFill>
                  <a:prstClr val="black"/>
                </a:solidFill>
                <a:latin typeface="標楷體" panose="03000509000000000000" pitchFamily="65" charset="-120"/>
                <a:ea typeface="標楷體" panose="03000509000000000000" pitchFamily="65" charset="-120"/>
              </a:rPr>
              <a:t>條，其中</a:t>
            </a:r>
            <a:r>
              <a:rPr lang="en-US" altLang="zh-TW" sz="2500" kern="100" dirty="0">
                <a:solidFill>
                  <a:prstClr val="black"/>
                </a:solidFill>
                <a:latin typeface="標楷體" panose="03000509000000000000" pitchFamily="65" charset="-120"/>
                <a:ea typeface="標楷體" panose="03000509000000000000" pitchFamily="65" charset="-120"/>
              </a:rPr>
              <a:t>7</a:t>
            </a:r>
            <a:r>
              <a:rPr lang="zh-TW" altLang="en-US" sz="2500" kern="100" dirty="0">
                <a:solidFill>
                  <a:prstClr val="black"/>
                </a:solidFill>
                <a:latin typeface="標楷體" panose="03000509000000000000" pitchFamily="65" charset="-120"/>
                <a:ea typeface="標楷體" panose="03000509000000000000" pitchFamily="65" charset="-120"/>
              </a:rPr>
              <a:t>條</a:t>
            </a:r>
            <a:r>
              <a:rPr lang="en-US" altLang="zh-TW" sz="2500" kern="100" dirty="0">
                <a:solidFill>
                  <a:schemeClr val="bg1"/>
                </a:solidFill>
                <a:latin typeface="標楷體" panose="03000509000000000000" pitchFamily="65" charset="-120"/>
                <a:ea typeface="標楷體" panose="03000509000000000000" pitchFamily="65" charset="-120"/>
              </a:rPr>
              <a:t>*</a:t>
            </a:r>
            <a:r>
              <a:rPr lang="en-US" altLang="zh-TW" sz="2500" kern="100" dirty="0">
                <a:solidFill>
                  <a:prstClr val="black"/>
                </a:solidFill>
                <a:latin typeface="標楷體" panose="03000509000000000000" pitchFamily="65" charset="-120"/>
                <a:ea typeface="標楷體" panose="03000509000000000000" pitchFamily="65" charset="-120"/>
              </a:rPr>
              <a:t> </a:t>
            </a:r>
            <a:r>
              <a:rPr lang="zh-TW" altLang="en-US" sz="2500" kern="100" dirty="0">
                <a:solidFill>
                  <a:prstClr val="black"/>
                </a:solidFill>
                <a:latin typeface="標楷體" panose="03000509000000000000" pitchFamily="65" charset="-120"/>
                <a:ea typeface="標楷體" panose="03000509000000000000" pitchFamily="65" charset="-120"/>
              </a:rPr>
              <a:t>規定，締約國須向聯合國有關公約監察組織定期提交報告，以及該等組織所要求的其他資料。</a:t>
            </a:r>
          </a:p>
          <a:p>
            <a:pPr lvl="0">
              <a:lnSpc>
                <a:spcPct val="110000"/>
              </a:lnSpc>
              <a:tabLst>
                <a:tab pos="266700" algn="l"/>
              </a:tabLst>
            </a:pPr>
            <a:r>
              <a:rPr lang="zh-TW" altLang="en-US" sz="2500" kern="100" dirty="0">
                <a:solidFill>
                  <a:prstClr val="black"/>
                </a:solidFill>
                <a:latin typeface="標楷體" panose="03000509000000000000" pitchFamily="65" charset="-120"/>
                <a:ea typeface="標楷體" panose="03000509000000000000" pitchFamily="65" charset="-120"/>
              </a:rPr>
              <a:t>    除不適用於中國內地的</a:t>
            </a:r>
            <a:r>
              <a:rPr lang="en-US" altLang="zh-TW" sz="2500" kern="100" dirty="0">
                <a:solidFill>
                  <a:prstClr val="black"/>
                </a:solidFill>
                <a:latin typeface="標楷體" panose="03000509000000000000" pitchFamily="65" charset="-120"/>
                <a:ea typeface="標楷體" panose="03000509000000000000" pitchFamily="65" charset="-120"/>
              </a:rPr>
              <a:t>《</a:t>
            </a:r>
            <a:r>
              <a:rPr lang="zh-TW" altLang="en-US" sz="2500" kern="100" dirty="0">
                <a:solidFill>
                  <a:prstClr val="black"/>
                </a:solidFill>
                <a:latin typeface="標楷體" panose="03000509000000000000" pitchFamily="65" charset="-120"/>
                <a:ea typeface="標楷體" panose="03000509000000000000" pitchFamily="65" charset="-120"/>
              </a:rPr>
              <a:t>公民權利和政治權利國際公約</a:t>
            </a:r>
            <a:r>
              <a:rPr lang="en-US" altLang="zh-TW" sz="2500" kern="100" dirty="0">
                <a:solidFill>
                  <a:prstClr val="black"/>
                </a:solidFill>
                <a:latin typeface="標楷體" panose="03000509000000000000" pitchFamily="65" charset="-120"/>
                <a:ea typeface="標楷體" panose="03000509000000000000" pitchFamily="65" charset="-120"/>
              </a:rPr>
              <a:t>》</a:t>
            </a:r>
            <a:r>
              <a:rPr lang="zh-TW" altLang="en-US" sz="2500" kern="100" dirty="0">
                <a:solidFill>
                  <a:prstClr val="black"/>
                </a:solidFill>
                <a:latin typeface="標楷體" panose="03000509000000000000" pitchFamily="65" charset="-120"/>
                <a:ea typeface="標楷體" panose="03000509000000000000" pitchFamily="65" charset="-120"/>
              </a:rPr>
              <a:t>外，香港特區的報告會納入中國相關報告內提交，而香港特區的代表會以中國代表團成員身分，出席有關公約組織舉行的審議會，並會在中國常駐聯合國代表兼大使的率領下，出席</a:t>
            </a:r>
            <a:r>
              <a:rPr lang="en-US" altLang="zh-TW" sz="2500" kern="100" dirty="0">
                <a:solidFill>
                  <a:prstClr val="black"/>
                </a:solidFill>
                <a:latin typeface="標楷體" panose="03000509000000000000" pitchFamily="65" charset="-120"/>
                <a:ea typeface="標楷體" panose="03000509000000000000" pitchFamily="65" charset="-120"/>
              </a:rPr>
              <a:t>《</a:t>
            </a:r>
            <a:r>
              <a:rPr lang="zh-TW" altLang="en-US" sz="2500" kern="100" dirty="0">
                <a:solidFill>
                  <a:prstClr val="black"/>
                </a:solidFill>
                <a:latin typeface="標楷體" panose="03000509000000000000" pitchFamily="65" charset="-120"/>
                <a:ea typeface="標楷體" panose="03000509000000000000" pitchFamily="65" charset="-120"/>
              </a:rPr>
              <a:t>公民權利和政治權利國際公約</a:t>
            </a:r>
            <a:r>
              <a:rPr lang="en-US" altLang="zh-TW" sz="2500" kern="100" dirty="0">
                <a:solidFill>
                  <a:prstClr val="black"/>
                </a:solidFill>
                <a:latin typeface="標楷體" panose="03000509000000000000" pitchFamily="65" charset="-120"/>
                <a:ea typeface="標楷體" panose="03000509000000000000" pitchFamily="65" charset="-120"/>
              </a:rPr>
              <a:t>》</a:t>
            </a:r>
            <a:r>
              <a:rPr lang="zh-TW" altLang="en-US" sz="2500" kern="100" dirty="0">
                <a:solidFill>
                  <a:prstClr val="black"/>
                </a:solidFill>
                <a:latin typeface="標楷體" panose="03000509000000000000" pitchFamily="65" charset="-120"/>
                <a:ea typeface="標楷體" panose="03000509000000000000" pitchFamily="65" charset="-120"/>
              </a:rPr>
              <a:t>的審議會。此外，聯合國人權理事會會對聯合國所有會員國的人權狀況，進行普遍定期審議工作。</a:t>
            </a:r>
            <a:endParaRPr lang="en-US" altLang="zh-TW" sz="2500" kern="100" dirty="0">
              <a:solidFill>
                <a:prstClr val="black"/>
              </a:solidFill>
              <a:latin typeface="標楷體" panose="03000509000000000000" pitchFamily="65" charset="-120"/>
              <a:ea typeface="標楷體" panose="03000509000000000000" pitchFamily="65" charset="-120"/>
            </a:endParaRPr>
          </a:p>
          <a:p>
            <a:pPr lvl="0">
              <a:lnSpc>
                <a:spcPct val="110000"/>
              </a:lnSpc>
              <a:tabLst>
                <a:tab pos="266700" algn="l"/>
              </a:tabLst>
            </a:pPr>
            <a:endParaRPr lang="en-US" altLang="zh-TW" sz="25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lvl="0" algn="r">
              <a:lnSpc>
                <a:spcPct val="110000"/>
              </a:lnSpc>
              <a:tabLst>
                <a:tab pos="266700" algn="l"/>
              </a:tabLst>
            </a:pPr>
            <a:r>
              <a:rPr lang="zh-TW" altLang="en-US"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資料來源：香港年報</a:t>
            </a:r>
            <a:r>
              <a:rPr lang="en-US" altLang="zh-TW"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（修訂日期</a:t>
            </a:r>
            <a:r>
              <a:rPr lang="en-US" altLang="zh-TW"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2021</a:t>
            </a:r>
            <a:r>
              <a:rPr lang="zh-TW" altLang="en-US"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HK" i="1" kern="100" dirty="0">
                <a:solidFill>
                  <a:schemeClr val="bg1"/>
                </a:solidFill>
                <a:latin typeface="Times New Roman" panose="02020603050405020304" pitchFamily="18" charset="0"/>
                <a:ea typeface="標楷體" panose="03000509000000000000" pitchFamily="65" charset="-120"/>
              </a:rPr>
              <a:t>https://www.yearbook.gov.hk/2020/tc/pdf/C02.pdf  </a:t>
            </a:r>
          </a:p>
          <a:p>
            <a:pPr lvl="0" algn="r">
              <a:lnSpc>
                <a:spcPct val="110000"/>
              </a:lnSpc>
              <a:spcBef>
                <a:spcPts val="600"/>
              </a:spcBef>
              <a:tabLst>
                <a:tab pos="266700" algn="l"/>
              </a:tabLst>
            </a:pPr>
            <a:r>
              <a:rPr lang="zh-TW" altLang="en-US" sz="2500" i="1" kern="100" dirty="0">
                <a:solidFill>
                  <a:prstClr val="black"/>
                </a:solidFill>
                <a:latin typeface="標楷體" panose="03000509000000000000" pitchFamily="65" charset="-120"/>
                <a:ea typeface="標楷體" panose="03000509000000000000" pitchFamily="65" charset="-120"/>
              </a:rPr>
              <a:t>（未完，續下頁</a:t>
            </a:r>
            <a:r>
              <a:rPr lang="zh-TW" altLang="en-US" sz="2400" i="1" kern="100" dirty="0">
                <a:solidFill>
                  <a:prstClr val="black"/>
                </a:solidFill>
                <a:latin typeface="標楷體" panose="03000509000000000000" pitchFamily="65" charset="-120"/>
                <a:ea typeface="標楷體" panose="03000509000000000000" pitchFamily="65" charset="-120"/>
              </a:rPr>
              <a:t>）</a:t>
            </a:r>
            <a:endParaRPr kumimoji="0" lang="en-US" altLang="zh-TW" sz="2400" b="0" i="1"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endParaRPr>
          </a:p>
        </p:txBody>
      </p:sp>
      <p:pic>
        <p:nvPicPr>
          <p:cNvPr id="5" name="Picture 755" descr="資料2_logo">
            <a:extLst>
              <a:ext uri="{FF2B5EF4-FFF2-40B4-BE49-F238E27FC236}">
                <a16:creationId xmlns:a16="http://schemas.microsoft.com/office/drawing/2014/main" id="{77A5F521-B9D6-46DF-A434-97DB7F4CF7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481" y="0"/>
            <a:ext cx="2187748" cy="1330560"/>
          </a:xfrm>
          <a:prstGeom prst="rect">
            <a:avLst/>
          </a:prstGeom>
          <a:noFill/>
          <a:ln>
            <a:noFill/>
          </a:ln>
        </p:spPr>
      </p:pic>
    </p:spTree>
    <p:extLst>
      <p:ext uri="{BB962C8B-B14F-4D97-AF65-F5344CB8AC3E}">
        <p14:creationId xmlns:p14="http://schemas.microsoft.com/office/powerpoint/2010/main" val="204480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ABE9E795-6479-42D5-89DD-584A29423869}"/>
              </a:ext>
            </a:extLst>
          </p:cNvPr>
          <p:cNvSpPr txBox="1"/>
          <p:nvPr/>
        </p:nvSpPr>
        <p:spPr>
          <a:xfrm>
            <a:off x="432040" y="4363465"/>
            <a:ext cx="11327920" cy="1815882"/>
          </a:xfrm>
          <a:prstGeom prst="rect">
            <a:avLst/>
          </a:prstGeom>
          <a:solidFill>
            <a:srgbClr val="FF9900"/>
          </a:solidFill>
        </p:spPr>
        <p:txBody>
          <a:bodyPr wrap="square" rtlCol="0">
            <a:spAutoFit/>
          </a:bodyPr>
          <a:lstStyle/>
          <a:p>
            <a:pPr lvl="0">
              <a:tabLst>
                <a:tab pos="266700" algn="l"/>
              </a:tabLst>
            </a:pPr>
            <a:r>
              <a:rPr kumimoji="0" lang="en-US" altLang="zh-TW" sz="2400" b="0" i="0" u="none" strike="noStrike" kern="1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rPr>
              <a:t>*</a:t>
            </a:r>
            <a:r>
              <a:rPr kumimoji="0" lang="en-US" altLang="zh-TW" sz="2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 </a:t>
            </a:r>
            <a:r>
              <a:rPr lang="zh-TW" altLang="en-US" sz="2800" kern="100" dirty="0">
                <a:solidFill>
                  <a:prstClr val="black"/>
                </a:solidFill>
                <a:latin typeface="標楷體" panose="03000509000000000000" pitchFamily="65" charset="-120"/>
                <a:ea typeface="標楷體" panose="03000509000000000000" pitchFamily="65" charset="-120"/>
              </a:rPr>
              <a:t>即</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公民權利和政治權利國際公約</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經濟、社會與文化權利的國際公約</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消除一切形式種族歧視國際公約</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禁止酷刑和其他殘忍、不人道或有辱人格的待遇或處罰公約</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兒童權利公約</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消除對婦女一切形式歧視公約</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及聯合國</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殘疾人權利公約</a:t>
            </a:r>
            <a:r>
              <a:rPr lang="en-US" altLang="zh-TW" sz="2800" kern="100" dirty="0">
                <a:solidFill>
                  <a:prstClr val="black"/>
                </a:solidFill>
                <a:latin typeface="標楷體" panose="03000509000000000000" pitchFamily="65" charset="-120"/>
                <a:ea typeface="標楷體" panose="03000509000000000000" pitchFamily="65" charset="-120"/>
              </a:rPr>
              <a:t>》</a:t>
            </a:r>
            <a:r>
              <a:rPr lang="zh-TW" altLang="en-US" sz="2800" kern="100" dirty="0">
                <a:solidFill>
                  <a:prstClr val="black"/>
                </a:solidFill>
                <a:latin typeface="標楷體" panose="03000509000000000000" pitchFamily="65" charset="-120"/>
                <a:ea typeface="標楷體" panose="03000509000000000000" pitchFamily="65" charset="-120"/>
              </a:rPr>
              <a:t>。</a:t>
            </a:r>
            <a:endParaRPr kumimoji="0" lang="en-US" altLang="zh-TW" sz="28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endParaRPr>
          </a:p>
        </p:txBody>
      </p:sp>
      <p:pic>
        <p:nvPicPr>
          <p:cNvPr id="5" name="Picture 755" descr="資料2_logo">
            <a:extLst>
              <a:ext uri="{FF2B5EF4-FFF2-40B4-BE49-F238E27FC236}">
                <a16:creationId xmlns:a16="http://schemas.microsoft.com/office/drawing/2014/main" id="{77A5F521-B9D6-46DF-A434-97DB7F4CF7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481" y="0"/>
            <a:ext cx="2187748" cy="1330560"/>
          </a:xfrm>
          <a:prstGeom prst="rect">
            <a:avLst/>
          </a:prstGeom>
          <a:noFill/>
          <a:ln>
            <a:noFill/>
          </a:ln>
        </p:spPr>
      </p:pic>
      <p:pic>
        <p:nvPicPr>
          <p:cNvPr id="6" name="圖片 5" descr="平等機會委員會- 维基百科，自由的百科全书">
            <a:extLst>
              <a:ext uri="{FF2B5EF4-FFF2-40B4-BE49-F238E27FC236}">
                <a16:creationId xmlns:a16="http://schemas.microsoft.com/office/drawing/2014/main" id="{41F46435-6169-4E67-8A6C-83E35E1307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355" y="1330560"/>
            <a:ext cx="3483549" cy="2610286"/>
          </a:xfrm>
          <a:prstGeom prst="rect">
            <a:avLst/>
          </a:prstGeom>
          <a:noFill/>
          <a:ln w="12700" cmpd="sng">
            <a:noFill/>
            <a:miter lim="800000"/>
            <a:headEnd/>
            <a:tailEnd/>
          </a:ln>
          <a:effectLst/>
        </p:spPr>
      </p:pic>
      <p:pic>
        <p:nvPicPr>
          <p:cNvPr id="7" name="圖片 6" descr="PCPD">
            <a:extLst>
              <a:ext uri="{FF2B5EF4-FFF2-40B4-BE49-F238E27FC236}">
                <a16:creationId xmlns:a16="http://schemas.microsoft.com/office/drawing/2014/main" id="{15D943B1-E4F2-4401-8864-E3A4D00F9C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7696" y="1904472"/>
            <a:ext cx="5858554" cy="2070738"/>
          </a:xfrm>
          <a:prstGeom prst="rect">
            <a:avLst/>
          </a:prstGeom>
          <a:noFill/>
          <a:ln w="12700" cmpd="sng">
            <a:noFill/>
            <a:miter lim="800000"/>
            <a:headEnd/>
            <a:tailEnd/>
          </a:ln>
          <a:effectLst/>
        </p:spPr>
      </p:pic>
    </p:spTree>
    <p:extLst>
      <p:ext uri="{BB962C8B-B14F-4D97-AF65-F5344CB8AC3E}">
        <p14:creationId xmlns:p14="http://schemas.microsoft.com/office/powerpoint/2010/main" val="41499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303225" y="83661"/>
            <a:ext cx="8050575" cy="1338820"/>
          </a:xfrm>
          <a:solidFill>
            <a:srgbClr val="CC6600"/>
          </a:solidFill>
        </p:spPr>
        <p:txBody>
          <a:bodyPr/>
          <a:lstStyle/>
          <a:p>
            <a:r>
              <a:rPr lang="en-US" altLang="zh-HK" dirty="0">
                <a:solidFill>
                  <a:schemeClr val="bg1"/>
                </a:solidFill>
                <a:ea typeface="DFKai-SB" panose="03000509000000000000"/>
              </a:rPr>
              <a:t>1.3	</a:t>
            </a:r>
            <a:r>
              <a:rPr lang="zh-HK" altLang="en-US" dirty="0">
                <a:solidFill>
                  <a:schemeClr val="bg1"/>
                </a:solidFill>
                <a:ea typeface="DFKai-SB" panose="03000509000000000000"/>
              </a:rPr>
              <a:t>徒法不能以自行</a:t>
            </a: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498720"/>
            <a:ext cx="10515600" cy="5359280"/>
          </a:xfrm>
        </p:spPr>
        <p:txBody>
          <a:bodyPr vert="horz">
            <a:normAutofit/>
          </a:bodyPr>
          <a:lstStyle/>
          <a:p>
            <a:pPr>
              <a:spcBef>
                <a:spcPts val="0"/>
              </a:spcBef>
            </a:pP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參</a:t>
            </a:r>
            <a:r>
              <a:rPr lang="en-US" altLang="zh-HK" kern="100" dirty="0">
                <a:solidFill>
                  <a:srgbClr val="000000"/>
                </a:solidFill>
                <a:latin typeface="Times New Roman" panose="02020603050405020304" pitchFamily="18" charset="0"/>
                <a:ea typeface="標楷體" panose="03000509000000000000" pitchFamily="65" charset="-120"/>
              </a:rPr>
              <a:t>1.3.1</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。香港政府成立了兩個機構來執行推動人權法例，這兩個機構是否政府部門？為什麼作如此安排？</a:t>
            </a: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a:t>
            </a:r>
          </a:p>
          <a:p>
            <a:r>
              <a:rPr lang="zh-TW" altLang="zh-HK" kern="100" dirty="0">
                <a:solidFill>
                  <a:srgbClr val="000000"/>
                </a:solidFill>
                <a:ea typeface="標楷體" panose="03000509000000000000" pitchFamily="65" charset="-120"/>
                <a:cs typeface="Times New Roman" panose="02020603050405020304" pitchFamily="18" charset="0"/>
              </a:rPr>
              <a:t>參</a:t>
            </a:r>
            <a:r>
              <a:rPr lang="en-US" altLang="zh-HK" kern="100" dirty="0">
                <a:solidFill>
                  <a:srgbClr val="000000"/>
                </a:solidFill>
                <a:latin typeface="Times New Roman" panose="02020603050405020304" pitchFamily="18" charset="0"/>
                <a:ea typeface="標楷體" panose="03000509000000000000" pitchFamily="65" charset="-120"/>
              </a:rPr>
              <a:t>1.3.2</a:t>
            </a:r>
            <a:r>
              <a:rPr lang="zh-TW" altLang="zh-HK" kern="100" dirty="0">
                <a:solidFill>
                  <a:srgbClr val="000000"/>
                </a:solidFill>
                <a:ea typeface="標楷體" panose="03000509000000000000" pitchFamily="65" charset="-120"/>
                <a:cs typeface="Times New Roman" panose="02020603050405020304" pitchFamily="18" charset="0"/>
              </a:rPr>
              <a:t>。聯合國按公約規定監察締約國的人權狀況，香港如何接受監察</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ts val="0"/>
              </a:spcBef>
              <a:spcAft>
                <a:spcPct val="0"/>
              </a:spcAft>
              <a:buClrTx/>
              <a:buSzTx/>
              <a:buFont typeface="Arial" panose="020B0604020202020204" pitchFamily="34" charset="0"/>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r>
              <a:rPr lang="zh-TW" altLang="zh-HK" kern="100" dirty="0">
                <a:solidFill>
                  <a:srgbClr val="000000"/>
                </a:solidFill>
                <a:ea typeface="標楷體" panose="03000509000000000000" pitchFamily="65" charset="-120"/>
                <a:cs typeface="標楷體" panose="03000509000000000000" pitchFamily="65" charset="-120"/>
              </a:rPr>
              <a:t>香港向有關人權公約組織提交的報告和受審議的結果，市民可以查看嗎</a:t>
            </a:r>
            <a:r>
              <a:rPr lang="zh-TW" altLang="en-US" dirty="0">
                <a:latin typeface="標楷體" panose="03000509000000000000" pitchFamily="65" charset="-120"/>
                <a:ea typeface="標楷體" panose="03000509000000000000" pitchFamily="65" charset="-120"/>
              </a:rPr>
              <a:t>？</a:t>
            </a:r>
            <a:endParaRPr lang="en-US" altLang="zh-HK"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ts val="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__________________________________________________</a:t>
            </a:r>
          </a:p>
          <a:p>
            <a:r>
              <a:rPr lang="zh-TW" altLang="zh-HK" kern="100" dirty="0">
                <a:ea typeface="標楷體" panose="03000509000000000000" pitchFamily="65" charset="-120"/>
                <a:cs typeface="Times New Roman" panose="02020603050405020304" pitchFamily="18" charset="0"/>
              </a:rPr>
              <a:t>除了上述方式，還有什麼機制可以幫助保障市民的權利？</a:t>
            </a:r>
            <a:endParaRPr lang="en-US" altLang="zh-TW" kern="100" dirty="0">
              <a:ea typeface="標楷體" panose="03000509000000000000" pitchFamily="65" charset="-120"/>
              <a:cs typeface="Times New Roman" panose="02020603050405020304" pitchFamily="18" charset="0"/>
            </a:endParaRPr>
          </a:p>
          <a:p>
            <a:pPr marL="0" lvl="0" indent="0"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66" y="38270"/>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93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DEE7429-C11D-4B4C-83FA-5D0C50E98166}"/>
              </a:ext>
            </a:extLst>
          </p:cNvPr>
          <p:cNvSpPr>
            <a:spLocks noGrp="1"/>
          </p:cNvSpPr>
          <p:nvPr>
            <p:ph type="sldNum" sz="quarter" idx="12"/>
          </p:nvPr>
        </p:nvSpPr>
        <p:spPr/>
        <p:txBody>
          <a:bodyPr/>
          <a:lstStyle/>
          <a:p>
            <a:fld id="{10E6A508-BB07-4B8A-901D-15D03AC66BA5}" type="slidenum">
              <a:rPr lang="zh-HK" altLang="en-US" smtClean="0"/>
              <a:t>23</a:t>
            </a:fld>
            <a:endParaRPr lang="zh-HK" altLang="en-US"/>
          </a:p>
        </p:txBody>
      </p:sp>
      <p:pic>
        <p:nvPicPr>
          <p:cNvPr id="3" name="Picture 4">
            <a:extLst>
              <a:ext uri="{FF2B5EF4-FFF2-40B4-BE49-F238E27FC236}">
                <a16:creationId xmlns:a16="http://schemas.microsoft.com/office/drawing/2014/main" id="{BF9DC873-C262-41C8-B9A2-10DD304769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1046" y="150295"/>
            <a:ext cx="7249908" cy="5869140"/>
          </a:xfrm>
          <a:prstGeom prst="rect">
            <a:avLst/>
          </a:prstGeom>
          <a:noFill/>
          <a:ln w="12700" cmpd="sng">
            <a:solidFill>
              <a:srgbClr val="000000"/>
            </a:solidFill>
            <a:miter lim="800000"/>
            <a:headEnd/>
            <a:tailEnd/>
          </a:ln>
          <a:effectLst/>
        </p:spPr>
      </p:pic>
      <p:sp>
        <p:nvSpPr>
          <p:cNvPr id="5" name="文字方塊 4">
            <a:extLst>
              <a:ext uri="{FF2B5EF4-FFF2-40B4-BE49-F238E27FC236}">
                <a16:creationId xmlns:a16="http://schemas.microsoft.com/office/drawing/2014/main" id="{CC4992DD-8FD0-48F7-9EBC-96E1799C53E9}"/>
              </a:ext>
            </a:extLst>
          </p:cNvPr>
          <p:cNvSpPr txBox="1"/>
          <p:nvPr/>
        </p:nvSpPr>
        <p:spPr>
          <a:xfrm>
            <a:off x="2070652" y="6184485"/>
            <a:ext cx="8050696" cy="523220"/>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政制及內地事務局有關人權報告的網頁部分內容</a:t>
            </a:r>
            <a:endParaRPr lang="zh-HK"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06839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838200" y="1456861"/>
            <a:ext cx="10515600" cy="2852737"/>
          </a:xfrm>
        </p:spPr>
        <p:txBody>
          <a:bodyPr/>
          <a:lstStyle/>
          <a:p>
            <a:pPr marL="228600" marR="0" lvl="0" indent="-228600" defTabSz="914400" rtl="0" eaLnBrk="1" fontAlgn="auto" latinLnBrk="0" hangingPunct="1">
              <a:lnSpc>
                <a:spcPct val="100000"/>
              </a:lnSpc>
              <a:spcBef>
                <a:spcPts val="1000"/>
              </a:spcBef>
              <a:spcAft>
                <a:spcPts val="0"/>
              </a:spcAft>
              <a:tabLst/>
              <a:defRPr/>
            </a:pPr>
            <a:r>
              <a:rPr lang="zh-TW" altLang="en-US" sz="5400" b="1" kern="100" dirty="0">
                <a:solidFill>
                  <a:srgbClr val="ED7D3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5400" b="1" kern="100" dirty="0">
                <a:solidFill>
                  <a:srgbClr val="CC6600"/>
                </a:solidFill>
                <a:effectLst/>
                <a:latin typeface="Times New Roman" panose="02020603050405020304" pitchFamily="18" charset="0"/>
                <a:ea typeface="標楷體" panose="03000509000000000000" pitchFamily="65" charset="-120"/>
                <a:cs typeface="Times New Roman" panose="02020603050405020304" pitchFamily="18" charset="0"/>
              </a:rPr>
              <a:t>國安法的引入與選舉制度的改革有削弱香港居民的人權嗎？</a:t>
            </a:r>
            <a:endParaRPr lang="zh-HK" altLang="en-US" dirty="0">
              <a:solidFill>
                <a:srgbClr val="CC6600"/>
              </a:solidFill>
            </a:endParaRPr>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Oval 275">
            <a:extLst>
              <a:ext uri="{FF2B5EF4-FFF2-40B4-BE49-F238E27FC236}">
                <a16:creationId xmlns:a16="http://schemas.microsoft.com/office/drawing/2014/main" id="{1BB3C995-4839-4ABC-A3EE-36E8AA713CA0}"/>
              </a:ext>
            </a:extLst>
          </p:cNvPr>
          <p:cNvSpPr/>
          <p:nvPr/>
        </p:nvSpPr>
        <p:spPr>
          <a:xfrm>
            <a:off x="1142400" y="2337463"/>
            <a:ext cx="1014204" cy="1091537"/>
          </a:xfrm>
          <a:prstGeom prst="ellipse">
            <a:avLst/>
          </a:prstGeom>
          <a:solidFill>
            <a:srgbClr val="CC6600"/>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2</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674701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a:xfrm>
            <a:off x="838200" y="1272988"/>
            <a:ext cx="10515600" cy="5083362"/>
          </a:xfrm>
        </p:spPr>
        <p:txBody>
          <a:bodyPr vert="horz">
            <a:normAutofit fontScale="92500"/>
          </a:bodyPr>
          <a:lstStyle/>
          <a:p>
            <a:pPr marL="0" indent="0" algn="ctr">
              <a:lnSpc>
                <a:spcPct val="120000"/>
              </a:lnSpc>
              <a:spcAft>
                <a:spcPts val="1200"/>
              </a:spcAft>
              <a:buNone/>
            </a:pPr>
            <a:r>
              <a:rPr lang="zh-TW" altLang="zh-HK" sz="3200" b="1" u="sng" kern="100" dirty="0">
                <a:effectLst/>
                <a:latin typeface="Times New Roman" panose="02020603050405020304" pitchFamily="18" charset="0"/>
                <a:ea typeface="標楷體" panose="03000509000000000000" pitchFamily="65" charset="-120"/>
              </a:rPr>
              <a:t>國家安全</a:t>
            </a:r>
            <a:r>
              <a:rPr lang="en-US" altLang="zh-HK" sz="3200" b="1" u="sng" kern="100" dirty="0">
                <a:effectLst/>
                <a:latin typeface="Times New Roman" panose="02020603050405020304" pitchFamily="18" charset="0"/>
                <a:ea typeface="標楷體" panose="03000509000000000000" pitchFamily="65" charset="-120"/>
              </a:rPr>
              <a:t>VS</a:t>
            </a:r>
            <a:r>
              <a:rPr lang="zh-TW" altLang="zh-HK" sz="3200" b="1" u="sng" kern="100" dirty="0">
                <a:effectLst/>
                <a:latin typeface="Times New Roman" panose="02020603050405020304" pitchFamily="18" charset="0"/>
                <a:ea typeface="標楷體" panose="03000509000000000000" pitchFamily="65" charset="-120"/>
              </a:rPr>
              <a:t>人權？ 秩序</a:t>
            </a:r>
            <a:r>
              <a:rPr lang="en-US" altLang="zh-HK" sz="3200" b="1" u="sng" kern="100" dirty="0">
                <a:effectLst/>
                <a:latin typeface="Times New Roman" panose="02020603050405020304" pitchFamily="18" charset="0"/>
                <a:ea typeface="標楷體" panose="03000509000000000000" pitchFamily="65" charset="-120"/>
              </a:rPr>
              <a:t>VS</a:t>
            </a:r>
            <a:r>
              <a:rPr lang="zh-TW" altLang="zh-HK" sz="3200" b="1" u="sng" kern="100" dirty="0">
                <a:effectLst/>
                <a:latin typeface="Times New Roman" panose="02020603050405020304" pitchFamily="18" charset="0"/>
                <a:ea typeface="標楷體" panose="03000509000000000000" pitchFamily="65" charset="-120"/>
              </a:rPr>
              <a:t>自由？</a:t>
            </a:r>
            <a:endParaRPr lang="zh-TW" altLang="zh-HK" sz="3200" kern="100" dirty="0">
              <a:effectLst/>
              <a:latin typeface="Times New Roman" panose="02020603050405020304" pitchFamily="18" charset="0"/>
              <a:ea typeface="SimSun" panose="02010600030101010101" pitchFamily="2" charset="-122"/>
            </a:endParaRPr>
          </a:p>
          <a:p>
            <a:pPr indent="0">
              <a:lnSpc>
                <a:spcPct val="120000"/>
              </a:lnSpc>
              <a:spcBef>
                <a:spcPts val="600"/>
              </a:spcBef>
              <a:spcAft>
                <a:spcPts val="600"/>
              </a:spcAft>
              <a:buNone/>
            </a:pPr>
            <a:r>
              <a:rPr lang="en-US" altLang="zh-TW" sz="3200" kern="100" dirty="0">
                <a:solidFill>
                  <a:srgbClr val="000000"/>
                </a:solidFill>
                <a:effectLst/>
                <a:latin typeface="Times New Roman" panose="02020603050405020304" pitchFamily="18" charset="0"/>
                <a:ea typeface="標楷體" panose="03000509000000000000" pitchFamily="65" charset="-120"/>
              </a:rPr>
              <a:t>        </a:t>
            </a:r>
            <a:r>
              <a:rPr lang="zh-TW" altLang="zh-HK" sz="3200" kern="100" dirty="0">
                <a:solidFill>
                  <a:srgbClr val="000000"/>
                </a:solidFill>
                <a:effectLst/>
                <a:latin typeface="Times New Roman" panose="02020603050405020304" pitchFamily="18" charset="0"/>
                <a:ea typeface="標楷體" panose="03000509000000000000" pitchFamily="65" charset="-120"/>
              </a:rPr>
              <a:t>香港國安法頒布後，有一種聲音把國家安全與人權、自由與秩序對立起來，認為制定實施該法就會限制香港的自由、損害香港居民的人權，甚至有人認為香港國安法會改變“一國兩制”。</a:t>
            </a:r>
            <a:endParaRPr lang="zh-TW" altLang="zh-HK" sz="3200" kern="100" dirty="0">
              <a:effectLst/>
              <a:latin typeface="Times New Roman" panose="02020603050405020304" pitchFamily="18" charset="0"/>
              <a:ea typeface="SimSun" panose="02010600030101010101" pitchFamily="2" charset="-122"/>
            </a:endParaRPr>
          </a:p>
          <a:p>
            <a:pPr indent="0">
              <a:lnSpc>
                <a:spcPct val="120000"/>
              </a:lnSpc>
              <a:spcBef>
                <a:spcPts val="600"/>
              </a:spcBef>
              <a:spcAft>
                <a:spcPts val="600"/>
              </a:spcAft>
              <a:buNone/>
            </a:pPr>
            <a:r>
              <a:rPr lang="en-US" altLang="zh-TW" sz="3200" kern="100" dirty="0">
                <a:solidFill>
                  <a:srgbClr val="000000"/>
                </a:solidFill>
                <a:effectLst/>
                <a:latin typeface="Times New Roman" panose="02020603050405020304" pitchFamily="18" charset="0"/>
                <a:ea typeface="標楷體" panose="03000509000000000000" pitchFamily="65" charset="-120"/>
              </a:rPr>
              <a:t>         </a:t>
            </a:r>
            <a:r>
              <a:rPr lang="zh-TW" altLang="zh-HK" sz="3200" kern="100" dirty="0">
                <a:solidFill>
                  <a:srgbClr val="000000"/>
                </a:solidFill>
                <a:effectLst/>
                <a:latin typeface="Times New Roman" panose="02020603050405020304" pitchFamily="18" charset="0"/>
                <a:ea typeface="標楷體" panose="03000509000000000000" pitchFamily="65" charset="-120"/>
              </a:rPr>
              <a:t>你同意嗎？</a:t>
            </a:r>
            <a:endParaRPr lang="zh-TW" altLang="zh-HK" sz="3200" kern="100" dirty="0">
              <a:effectLst/>
              <a:latin typeface="Times New Roman" panose="02020603050405020304" pitchFamily="18" charset="0"/>
              <a:ea typeface="SimSun" panose="02010600030101010101" pitchFamily="2" charset="-122"/>
            </a:endParaRPr>
          </a:p>
          <a:p>
            <a:pPr marL="276225" indent="0">
              <a:lnSpc>
                <a:spcPct val="120000"/>
              </a:lnSpc>
              <a:spcBef>
                <a:spcPts val="600"/>
              </a:spcBef>
              <a:spcAft>
                <a:spcPts val="600"/>
              </a:spcAft>
              <a:buNone/>
            </a:pPr>
            <a:r>
              <a:rPr lang="en-US" altLang="zh-TW" sz="3200" kern="100" dirty="0">
                <a:solidFill>
                  <a:srgbClr val="000000"/>
                </a:solidFill>
                <a:effectLst/>
                <a:ea typeface="標楷體" panose="03000509000000000000" pitchFamily="65" charset="-120"/>
                <a:cs typeface="Times New Roman" panose="02020603050405020304" pitchFamily="18" charset="0"/>
              </a:rPr>
              <a:t>         </a:t>
            </a:r>
            <a:r>
              <a:rPr lang="zh-TW" altLang="zh-HK" sz="3200" kern="100" dirty="0">
                <a:solidFill>
                  <a:srgbClr val="000000"/>
                </a:solidFill>
                <a:effectLst/>
                <a:ea typeface="標楷體" panose="03000509000000000000" pitchFamily="65" charset="-120"/>
                <a:cs typeface="Times New Roman" panose="02020603050405020304" pitchFamily="18" charset="0"/>
              </a:rPr>
              <a:t>全國人大</a:t>
            </a:r>
            <a:r>
              <a:rPr lang="zh-TW" altLang="zh-HK" sz="3200" kern="100" dirty="0">
                <a:solidFill>
                  <a:srgbClr val="000000"/>
                </a:solidFill>
                <a:latin typeface="Times New Roman" panose="02020603050405020304" pitchFamily="18" charset="0"/>
                <a:ea typeface="標楷體" panose="03000509000000000000" pitchFamily="65" charset="-120"/>
              </a:rPr>
              <a:t>常委會</a:t>
            </a:r>
            <a:r>
              <a:rPr lang="zh-TW" altLang="zh-HK" sz="3200" kern="100" dirty="0">
                <a:solidFill>
                  <a:srgbClr val="000000"/>
                </a:solidFill>
                <a:effectLst/>
                <a:ea typeface="標楷體" panose="03000509000000000000" pitchFamily="65" charset="-120"/>
                <a:cs typeface="Times New Roman" panose="02020603050405020304" pitchFamily="18" charset="0"/>
              </a:rPr>
              <a:t>香港基本法委員會委員、中國人民大學法學院教授韓大元近日接受記者採訪時，回應了上面的提問。</a:t>
            </a:r>
            <a:endParaRPr lang="zh-HK" altLang="en-US" sz="3200" dirty="0"/>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fld id="{10E6A508-BB07-4B8A-901D-15D03AC66BA5}" type="slidenum">
              <a:rPr lang="zh-HK" altLang="en-US" smtClean="0"/>
              <a:t>25</a:t>
            </a:fld>
            <a:endParaRPr lang="zh-HK" altLang="en-US"/>
          </a:p>
        </p:txBody>
      </p:sp>
      <p:pic>
        <p:nvPicPr>
          <p:cNvPr id="5" name="Picture 184">
            <a:extLst>
              <a:ext uri="{FF2B5EF4-FFF2-40B4-BE49-F238E27FC236}">
                <a16:creationId xmlns:a16="http://schemas.microsoft.com/office/drawing/2014/main" id="{E6FB3E64-1909-4C73-9698-70601D1DD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437" y="353377"/>
            <a:ext cx="2958762" cy="1472248"/>
          </a:xfrm>
          <a:prstGeom prst="rect">
            <a:avLst/>
          </a:prstGeom>
          <a:noFill/>
          <a:ln>
            <a:noFill/>
          </a:ln>
        </p:spPr>
      </p:pic>
    </p:spTree>
    <p:extLst>
      <p:ext uri="{BB962C8B-B14F-4D97-AF65-F5344CB8AC3E}">
        <p14:creationId xmlns:p14="http://schemas.microsoft.com/office/powerpoint/2010/main" val="73689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a:extLst>
              <a:ext uri="{FF2B5EF4-FFF2-40B4-BE49-F238E27FC236}">
                <a16:creationId xmlns:a16="http://schemas.microsoft.com/office/drawing/2014/main" id="{24B82FBF-9281-4D05-97AC-EE8EF8E55D47}"/>
              </a:ext>
            </a:extLst>
          </p:cNvPr>
          <p:cNvSpPr txBox="1">
            <a:spLocks/>
          </p:cNvSpPr>
          <p:nvPr/>
        </p:nvSpPr>
        <p:spPr>
          <a:xfrm>
            <a:off x="923744" y="89242"/>
            <a:ext cx="10515600" cy="1312176"/>
          </a:xfrm>
          <a:prstGeom prst="rect">
            <a:avLst/>
          </a:prstGeom>
          <a:solidFill>
            <a:srgbClr val="CC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4400" i="0" u="none" strike="noStrike" kern="1200" cap="none" spc="0" normalizeH="0" baseline="0" noProof="0" dirty="0">
                <a:ln>
                  <a:noFill/>
                </a:ln>
                <a:solidFill>
                  <a:schemeClr val="bg1"/>
                </a:solidFill>
                <a:effectLst/>
                <a:uLnTx/>
                <a:uFillTx/>
                <a:latin typeface="Times New Roman" panose="02020603050405020304" pitchFamily="18" charset="0"/>
                <a:ea typeface="DFKai-SB" panose="03000509000000000000"/>
                <a:cs typeface="Times New Roman" panose="02020603050405020304" pitchFamily="18" charset="0"/>
              </a:rPr>
              <a:t>2.1	《</a:t>
            </a:r>
            <a:r>
              <a:rPr kumimoji="0" lang="zh-TW" altLang="en-US" sz="4400" i="0" u="none" strike="noStrike" kern="1200" cap="none" spc="0" normalizeH="0" baseline="0" noProof="0" dirty="0">
                <a:ln>
                  <a:noFill/>
                </a:ln>
                <a:solidFill>
                  <a:schemeClr val="bg1"/>
                </a:solidFill>
                <a:effectLst/>
                <a:uLnTx/>
                <a:uFillTx/>
                <a:latin typeface="Times New Roman" panose="02020603050405020304" pitchFamily="18" charset="0"/>
                <a:ea typeface="DFKai-SB" panose="03000509000000000000"/>
                <a:cs typeface="Times New Roman" panose="02020603050405020304" pitchFamily="18" charset="0"/>
              </a:rPr>
              <a:t>香港國安法</a:t>
            </a:r>
            <a:r>
              <a:rPr kumimoji="0" lang="en-US" altLang="zh-TW" sz="4400" i="0" u="none" strike="noStrike" kern="1200" cap="none" spc="0" normalizeH="0" baseline="0" noProof="0" dirty="0">
                <a:ln>
                  <a:noFill/>
                </a:ln>
                <a:solidFill>
                  <a:schemeClr val="bg1"/>
                </a:solidFill>
                <a:effectLst/>
                <a:uLnTx/>
                <a:uFillTx/>
                <a:latin typeface="Times New Roman" panose="02020603050405020304" pitchFamily="18" charset="0"/>
                <a:ea typeface="DFKai-SB" panose="03000509000000000000"/>
                <a:cs typeface="Times New Roman" panose="02020603050405020304" pitchFamily="18" charset="0"/>
              </a:rPr>
              <a:t>》</a:t>
            </a:r>
            <a:r>
              <a:rPr kumimoji="0" lang="zh-TW" altLang="en-US" sz="4400" i="0" u="none" strike="noStrike" kern="1200" cap="none" spc="0" normalizeH="0" baseline="0" noProof="0" dirty="0">
                <a:ln>
                  <a:noFill/>
                </a:ln>
                <a:solidFill>
                  <a:schemeClr val="bg1"/>
                </a:solidFill>
                <a:effectLst/>
                <a:uLnTx/>
                <a:uFillTx/>
                <a:latin typeface="Times New Roman" panose="02020603050405020304" pitchFamily="18" charset="0"/>
                <a:ea typeface="DFKai-SB" panose="03000509000000000000"/>
                <a:cs typeface="Times New Roman" panose="02020603050405020304" pitchFamily="18" charset="0"/>
              </a:rPr>
              <a:t>能更好地保障人權</a:t>
            </a:r>
            <a:endParaRPr kumimoji="0" lang="zh-HK" altLang="en-US" sz="4400" i="0" u="none" strike="noStrike" kern="1200" cap="none" spc="0" normalizeH="0" baseline="0" noProof="0" dirty="0">
              <a:ln>
                <a:noFill/>
              </a:ln>
              <a:solidFill>
                <a:schemeClr val="bg1"/>
              </a:solidFill>
              <a:effectLst/>
              <a:uLnTx/>
              <a:uFillTx/>
              <a:latin typeface="Calibri Light" panose="020F0302020204030204"/>
              <a:ea typeface="DFKai-SB" panose="03000509000000000000"/>
            </a:endParaRPr>
          </a:p>
        </p:txBody>
      </p:sp>
      <p:sp>
        <p:nvSpPr>
          <p:cNvPr id="11" name="文字方塊 10">
            <a:extLst>
              <a:ext uri="{FF2B5EF4-FFF2-40B4-BE49-F238E27FC236}">
                <a16:creationId xmlns:a16="http://schemas.microsoft.com/office/drawing/2014/main" id="{AF463EEC-42F7-4654-B4AA-6A657E773E13}"/>
              </a:ext>
            </a:extLst>
          </p:cNvPr>
          <p:cNvSpPr txBox="1"/>
          <p:nvPr/>
        </p:nvSpPr>
        <p:spPr>
          <a:xfrm>
            <a:off x="439271" y="1898218"/>
            <a:ext cx="11085619" cy="4774320"/>
          </a:xfrm>
          <a:prstGeom prst="rect">
            <a:avLst/>
          </a:prstGeom>
          <a:solidFill>
            <a:srgbClr val="FF9900"/>
          </a:solidFill>
        </p:spPr>
        <p:txBody>
          <a:bodyPr wrap="square" rtlCol="0">
            <a:spAutoFit/>
          </a:bodyPr>
          <a:lstStyle/>
          <a:p>
            <a:pPr algn="ctr">
              <a:lnSpc>
                <a:spcPct val="110000"/>
              </a:lnSpc>
            </a:pPr>
            <a:r>
              <a:rPr lang="zh-TW" altLang="zh-HK" sz="2800" b="1" u="sng" kern="100" dirty="0">
                <a:solidFill>
                  <a:srgbClr val="000000"/>
                </a:solidFill>
                <a:latin typeface="Times New Roman" panose="02020603050405020304" pitchFamily="18" charset="0"/>
                <a:ea typeface="標楷體" panose="03000509000000000000" pitchFamily="65" charset="-120"/>
              </a:rPr>
              <a:t>香港國安法在維護國家安全和保障人權間取得平衡</a:t>
            </a:r>
            <a:endParaRPr lang="en-US" altLang="zh-TW" sz="2800" kern="100" dirty="0">
              <a:latin typeface="Times New Roman" panose="02020603050405020304" pitchFamily="18" charset="0"/>
              <a:ea typeface="SimSun" panose="02010600030101010101" pitchFamily="2" charset="-122"/>
            </a:endParaRPr>
          </a:p>
          <a:p>
            <a:pPr>
              <a:lnSpc>
                <a:spcPct val="110000"/>
              </a:lnSpc>
            </a:pPr>
            <a:r>
              <a:rPr lang="en-US" altLang="zh-TW" sz="2800" kern="100" dirty="0">
                <a:solidFill>
                  <a:srgbClr val="000000"/>
                </a:solidFill>
                <a:latin typeface="Times New Roman" panose="02020603050405020304" pitchFamily="18" charset="0"/>
                <a:ea typeface="SimSun" panose="02010600030101010101" pitchFamily="2" charset="-122"/>
              </a:rPr>
              <a:t>	</a:t>
            </a:r>
            <a:r>
              <a:rPr lang="zh-TW" altLang="zh-HK" sz="2800" kern="100" dirty="0">
                <a:solidFill>
                  <a:srgbClr val="000000"/>
                </a:solidFill>
                <a:latin typeface="Times New Roman" panose="02020603050405020304" pitchFamily="18" charset="0"/>
                <a:ea typeface="標楷體" panose="03000509000000000000" pitchFamily="65" charset="-120"/>
              </a:rPr>
              <a:t>韓大元指出，香港國安法明確了“尊重和保障人權”原則，在維護國家安全的同時充分保障人權，依法保護香港居民的合法權利和自由。我們要做好香港國安法的實施工作，並在實踐中不斷對其進行完善。</a:t>
            </a:r>
            <a:endParaRPr lang="en-US" altLang="zh-TW" sz="2800" kern="100" dirty="0">
              <a:latin typeface="Times New Roman" panose="02020603050405020304" pitchFamily="18" charset="0"/>
              <a:ea typeface="SimSun" panose="02010600030101010101" pitchFamily="2" charset="-122"/>
            </a:endParaRPr>
          </a:p>
          <a:p>
            <a:pPr>
              <a:lnSpc>
                <a:spcPct val="110000"/>
              </a:lnSpc>
            </a:pPr>
            <a:r>
              <a:rPr lang="en-US" altLang="zh-TW" sz="2800" kern="100" dirty="0">
                <a:solidFill>
                  <a:srgbClr val="000000"/>
                </a:solidFill>
                <a:latin typeface="Times New Roman" panose="02020603050405020304" pitchFamily="18" charset="0"/>
                <a:ea typeface="SimSun" panose="02010600030101010101" pitchFamily="2" charset="-122"/>
              </a:rPr>
              <a:t>	</a:t>
            </a:r>
            <a:r>
              <a:rPr lang="zh-TW" altLang="zh-HK" sz="2800" kern="100" dirty="0">
                <a:solidFill>
                  <a:srgbClr val="000000"/>
                </a:solidFill>
                <a:latin typeface="Times New Roman" panose="02020603050405020304" pitchFamily="18" charset="0"/>
                <a:ea typeface="標楷體" panose="03000509000000000000" pitchFamily="65" charset="-120"/>
              </a:rPr>
              <a:t>“這種看法</a:t>
            </a:r>
            <a:r>
              <a:rPr lang="en-US" altLang="zh-HK" sz="2800" kern="100" dirty="0">
                <a:solidFill>
                  <a:srgbClr val="000000"/>
                </a:solidFill>
                <a:latin typeface="Times New Roman" panose="02020603050405020304" pitchFamily="18" charset="0"/>
                <a:ea typeface="標楷體" panose="03000509000000000000" pitchFamily="65" charset="-120"/>
              </a:rPr>
              <a:t>[</a:t>
            </a:r>
            <a:r>
              <a:rPr lang="zh-TW" altLang="zh-HK" sz="2800" kern="100" dirty="0">
                <a:solidFill>
                  <a:srgbClr val="000000"/>
                </a:solidFill>
                <a:latin typeface="Times New Roman" panose="02020603050405020304" pitchFamily="18" charset="0"/>
                <a:ea typeface="標楷體" panose="03000509000000000000" pitchFamily="65" charset="-120"/>
              </a:rPr>
              <a:t>即把國家安全與人權、自由與秩序對立起來</a:t>
            </a:r>
            <a:r>
              <a:rPr lang="en-US" altLang="zh-HK" sz="2800" kern="100" dirty="0">
                <a:solidFill>
                  <a:srgbClr val="000000"/>
                </a:solidFill>
                <a:latin typeface="Times New Roman" panose="02020603050405020304" pitchFamily="18" charset="0"/>
                <a:ea typeface="標楷體" panose="03000509000000000000" pitchFamily="65" charset="-120"/>
              </a:rPr>
              <a:t>]</a:t>
            </a:r>
            <a:r>
              <a:rPr lang="zh-TW" altLang="zh-HK" sz="2800" kern="100" dirty="0">
                <a:solidFill>
                  <a:srgbClr val="000000"/>
                </a:solidFill>
                <a:latin typeface="Times New Roman" panose="02020603050405020304" pitchFamily="18" charset="0"/>
                <a:ea typeface="標楷體" panose="03000509000000000000" pitchFamily="65" charset="-120"/>
              </a:rPr>
              <a:t>，要麼是出於意識形態考量去歪曲事實，要麼是對新頒布的法律精神與內容缺乏了解。”韓大元說，</a:t>
            </a:r>
            <a:r>
              <a:rPr lang="zh-TW" altLang="zh-HK" sz="2800" kern="100" dirty="0">
                <a:solidFill>
                  <a:schemeClr val="bg1"/>
                </a:solidFill>
                <a:latin typeface="Times New Roman" panose="02020603050405020304" pitchFamily="18" charset="0"/>
                <a:ea typeface="標楷體" panose="03000509000000000000" pitchFamily="65" charset="-120"/>
              </a:rPr>
              <a:t>在現代社會，</a:t>
            </a:r>
            <a:r>
              <a:rPr lang="zh-TW" altLang="en-US" sz="2800" kern="100" dirty="0">
                <a:solidFill>
                  <a:schemeClr val="bg1"/>
                </a:solidFill>
                <a:latin typeface="Times New Roman" panose="02020603050405020304" pitchFamily="18" charset="0"/>
                <a:ea typeface="標楷體" panose="03000509000000000000" pitchFamily="65" charset="-120"/>
              </a:rPr>
              <a:t>安全和自由並不是對立的</a:t>
            </a:r>
            <a:r>
              <a:rPr lang="zh-TW" altLang="en-US" sz="2800" kern="100" dirty="0">
                <a:solidFill>
                  <a:srgbClr val="000000"/>
                </a:solidFill>
                <a:latin typeface="Times New Roman" panose="02020603050405020304" pitchFamily="18" charset="0"/>
                <a:ea typeface="標楷體" panose="03000509000000000000" pitchFamily="65" charset="-120"/>
              </a:rPr>
              <a:t>，很難想像一個國家、一個社會沒有安全基礎的時</a:t>
            </a:r>
          </a:p>
          <a:p>
            <a:pPr indent="304800" algn="r">
              <a:lnSpc>
                <a:spcPct val="110000"/>
              </a:lnSpc>
              <a:spcBef>
                <a:spcPts val="300"/>
              </a:spcBef>
            </a:pPr>
            <a:r>
              <a:rPr kumimoji="0" lang="zh-TW" altLang="en-US" sz="2400" b="0" i="1"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（未完，續下頁）</a:t>
            </a:r>
            <a:endParaRPr kumimoji="0" lang="zh-TW" altLang="zh-HK" sz="2400" b="0" i="1"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endParaRPr>
          </a:p>
        </p:txBody>
      </p:sp>
      <p:pic>
        <p:nvPicPr>
          <p:cNvPr id="8" name="Picture 4" descr="資料3_logo">
            <a:extLst>
              <a:ext uri="{FF2B5EF4-FFF2-40B4-BE49-F238E27FC236}">
                <a16:creationId xmlns:a16="http://schemas.microsoft.com/office/drawing/2014/main" id="{83C9A88B-6224-491E-887F-243DE2EC15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28588"/>
            <a:ext cx="2175062" cy="1325562"/>
          </a:xfrm>
          <a:prstGeom prst="rect">
            <a:avLst/>
          </a:prstGeom>
          <a:noFill/>
          <a:ln>
            <a:noFill/>
          </a:ln>
        </p:spPr>
      </p:pic>
    </p:spTree>
    <p:extLst>
      <p:ext uri="{BB962C8B-B14F-4D97-AF65-F5344CB8AC3E}">
        <p14:creationId xmlns:p14="http://schemas.microsoft.com/office/powerpoint/2010/main" val="24821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ABE9E795-6479-42D5-89DD-584A29423869}"/>
              </a:ext>
            </a:extLst>
          </p:cNvPr>
          <p:cNvSpPr txBox="1"/>
          <p:nvPr/>
        </p:nvSpPr>
        <p:spPr>
          <a:xfrm>
            <a:off x="411193" y="996831"/>
            <a:ext cx="11369614" cy="5755422"/>
          </a:xfrm>
          <a:prstGeom prst="rect">
            <a:avLst/>
          </a:prstGeom>
          <a:solidFill>
            <a:srgbClr val="FF9900"/>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tab pos="266700" algn="l"/>
              </a:tabLst>
              <a:defRPr/>
            </a:pPr>
            <a:r>
              <a:rPr kumimoji="0" lang="zh-TW" altLang="en-US" sz="2800" b="0" i="1"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          （續上頁）</a:t>
            </a:r>
            <a:endParaRPr kumimoji="0" lang="en-US" altLang="zh-TW" sz="2800" b="0" i="1"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endParaRPr>
          </a:p>
          <a:p>
            <a:pPr lvl="0">
              <a:lnSpc>
                <a:spcPct val="110000"/>
              </a:lnSpc>
              <a:tabLst>
                <a:tab pos="266700" algn="l"/>
              </a:tabLst>
            </a:pPr>
            <a:r>
              <a:rPr lang="zh-TW" altLang="en-US" sz="2800" kern="100" dirty="0">
                <a:solidFill>
                  <a:prstClr val="black"/>
                </a:solidFill>
                <a:latin typeface="標楷體" panose="03000509000000000000" pitchFamily="65" charset="-120"/>
                <a:ea typeface="標楷體" panose="03000509000000000000" pitchFamily="65" charset="-120"/>
              </a:rPr>
              <a:t>候，還能保護好民眾的自由。</a:t>
            </a:r>
            <a:r>
              <a:rPr lang="zh-TW" altLang="en-US" sz="2800" kern="100" dirty="0">
                <a:solidFill>
                  <a:schemeClr val="bg1"/>
                </a:solidFill>
                <a:latin typeface="標楷體" panose="03000509000000000000" pitchFamily="65" charset="-120"/>
                <a:ea typeface="標楷體" panose="03000509000000000000" pitchFamily="65" charset="-120"/>
              </a:rPr>
              <a:t>對國家安全的保障，本質上是對每個個體權利和自由的保障</a:t>
            </a:r>
            <a:r>
              <a:rPr lang="zh-TW" altLang="en-US" sz="2800" kern="100" dirty="0">
                <a:solidFill>
                  <a:prstClr val="black"/>
                </a:solidFill>
                <a:latin typeface="標楷體" panose="03000509000000000000" pitchFamily="65" charset="-120"/>
                <a:ea typeface="標楷體" panose="03000509000000000000" pitchFamily="65" charset="-120"/>
              </a:rPr>
              <a:t>。</a:t>
            </a:r>
          </a:p>
          <a:p>
            <a:pPr lvl="0">
              <a:lnSpc>
                <a:spcPct val="110000"/>
              </a:lnSpc>
              <a:tabLst>
                <a:tab pos="266700" algn="l"/>
              </a:tabLst>
            </a:pPr>
            <a:r>
              <a:rPr lang="en-US" altLang="zh-TW" sz="2800" kern="100" dirty="0">
                <a:solidFill>
                  <a:prstClr val="black"/>
                </a:solidFill>
                <a:latin typeface="標楷體" panose="03000509000000000000" pitchFamily="65" charset="-120"/>
                <a:ea typeface="標楷體" panose="03000509000000000000" pitchFamily="65" charset="-120"/>
              </a:rPr>
              <a:t>		</a:t>
            </a:r>
            <a:r>
              <a:rPr lang="zh-TW" altLang="en-US" sz="2800" kern="100" dirty="0">
                <a:solidFill>
                  <a:prstClr val="black"/>
                </a:solidFill>
                <a:latin typeface="標楷體" panose="03000509000000000000" pitchFamily="65" charset="-120"/>
                <a:ea typeface="標楷體" panose="03000509000000000000" pitchFamily="65" charset="-120"/>
              </a:rPr>
              <a:t>他說，由於各國國情不同，所面對國家安全形勢不同，對安全和自由關係的解釋與處理方式也是不同的。對安全和自由之間張力，最佳處理方式是尋求合理平衡，既要保護安全，也要維護自由。隨著社會變遷，安全和自由的平衡也呈現動態性。</a:t>
            </a:r>
            <a:r>
              <a:rPr lang="zh-TW" altLang="en-US" sz="2800" kern="100" dirty="0">
                <a:solidFill>
                  <a:schemeClr val="bg1"/>
                </a:solidFill>
                <a:latin typeface="標楷體" panose="03000509000000000000" pitchFamily="65" charset="-120"/>
                <a:ea typeface="標楷體" panose="03000509000000000000" pitchFamily="65" charset="-120"/>
              </a:rPr>
              <a:t>國家安全無虞時，權衡更多傾向於自由；國家安全面臨較大威脅並存在較大風險時，權衡就會傾向於安全。</a:t>
            </a:r>
            <a:r>
              <a:rPr lang="zh-TW" altLang="en-US" sz="2800" kern="100" dirty="0">
                <a:solidFill>
                  <a:prstClr val="black"/>
                </a:solidFill>
                <a:latin typeface="標楷體" panose="03000509000000000000" pitchFamily="65" charset="-120"/>
                <a:ea typeface="標楷體" panose="03000509000000000000" pitchFamily="65" charset="-120"/>
              </a:rPr>
              <a:t>無論何種情形，為維護國家安全限制一定自由是必要的，關鍵是限制要有合理性，符合比例原則。為安全限制自由的目的並不是剝奪自由，而是更好保障自由。</a:t>
            </a:r>
          </a:p>
          <a:p>
            <a:pPr lvl="0" algn="r">
              <a:tabLst>
                <a:tab pos="266700" algn="l"/>
              </a:tabLst>
            </a:pPr>
            <a:endParaRPr lang="en-US" altLang="zh-TW" sz="16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lvl="0" algn="r">
              <a:tabLst>
                <a:tab pos="266700" algn="l"/>
              </a:tabLst>
            </a:pPr>
            <a:r>
              <a:rPr lang="zh-TW" altLang="en-US" sz="16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資料來源：中國共產黨新聞網，</a:t>
            </a:r>
            <a:r>
              <a:rPr lang="en-US" altLang="zh-TW" sz="16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16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07</a:t>
            </a:r>
            <a:r>
              <a:rPr lang="zh-TW" altLang="en-US" sz="16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09</a:t>
            </a:r>
            <a:r>
              <a:rPr lang="zh-TW" altLang="en-US" sz="16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HK" sz="1600" i="1" kern="100" dirty="0">
                <a:solidFill>
                  <a:schemeClr val="bg1"/>
                </a:solidFill>
                <a:latin typeface="Times New Roman" panose="02020603050405020304" pitchFamily="18" charset="0"/>
                <a:ea typeface="標楷體" panose="03000509000000000000" pitchFamily="65" charset="-120"/>
              </a:rPr>
              <a:t>http://theory.people.com.cn/BIG5/n1/2020/0709/c40531-31777074.html </a:t>
            </a:r>
            <a:endParaRPr kumimoji="0" lang="en-US" altLang="zh-TW" sz="1600" b="0" i="1" u="none" strike="noStrike" kern="100" cap="none" spc="0" normalizeH="0" baseline="0" noProof="0" dirty="0">
              <a:ln>
                <a:noFill/>
              </a:ln>
              <a:solidFill>
                <a:schemeClr val="bg1"/>
              </a:solidFill>
              <a:effectLst/>
              <a:uLnTx/>
              <a:uFillTx/>
              <a:latin typeface="Times New Roman" panose="02020603050405020304" pitchFamily="18" charset="0"/>
              <a:ea typeface="SimSun" panose="02010600030101010101" pitchFamily="2" charset="-122"/>
            </a:endParaRPr>
          </a:p>
        </p:txBody>
      </p:sp>
      <p:pic>
        <p:nvPicPr>
          <p:cNvPr id="5" name="Picture 4" descr="資料3_logo">
            <a:extLst>
              <a:ext uri="{FF2B5EF4-FFF2-40B4-BE49-F238E27FC236}">
                <a16:creationId xmlns:a16="http://schemas.microsoft.com/office/drawing/2014/main" id="{31BE08AF-44A9-4BF6-B9A9-40BF21DD94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258" y="105747"/>
            <a:ext cx="1735205" cy="1057497"/>
          </a:xfrm>
          <a:prstGeom prst="rect">
            <a:avLst/>
          </a:prstGeom>
          <a:noFill/>
          <a:ln>
            <a:noFill/>
          </a:ln>
        </p:spPr>
      </p:pic>
    </p:spTree>
    <p:extLst>
      <p:ext uri="{BB962C8B-B14F-4D97-AF65-F5344CB8AC3E}">
        <p14:creationId xmlns:p14="http://schemas.microsoft.com/office/powerpoint/2010/main" val="32877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029103" y="343950"/>
            <a:ext cx="8050575" cy="1425215"/>
          </a:xfrm>
          <a:solidFill>
            <a:srgbClr val="CC6600"/>
          </a:solidFill>
        </p:spPr>
        <p:txBody>
          <a:bodyPr>
            <a:normAutofit/>
          </a:bodyPr>
          <a:lstStyle/>
          <a:p>
            <a:r>
              <a:rPr lang="en-US" altLang="zh-TW" sz="4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2.1	《</a:t>
            </a:r>
            <a:r>
              <a:rPr lang="zh-TW" altLang="en-US" sz="4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4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能更好地</a:t>
            </a:r>
            <a:br>
              <a:rPr lang="en-US" altLang="zh-TW" sz="4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4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保障人權</a:t>
            </a:r>
            <a:endParaRPr lang="zh-HK" altLang="en-US" sz="4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69165"/>
            <a:ext cx="9928412" cy="4952307"/>
          </a:xfrm>
        </p:spPr>
        <p:txBody>
          <a:bodyPr vert="horz">
            <a:normAutofit fontScale="92500" lnSpcReduction="20000"/>
          </a:bodyPr>
          <a:lstStyle/>
          <a:p>
            <a:pPr>
              <a:lnSpc>
                <a:spcPct val="120000"/>
              </a:lnSpc>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你能想像一個只有自由與人權，不顧秩序與安全的社會嗎？範圍太廣了？不如集中在道路交通方面吧</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2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a:lnSpc>
                <a:spcPct val="120000"/>
              </a:lnSpc>
            </a:pPr>
            <a:r>
              <a:rPr lang="zh-TW" altLang="zh-HK" kern="100" dirty="0">
                <a:ea typeface="標楷體" panose="03000509000000000000" pitchFamily="65" charset="-120"/>
                <a:cs typeface="Times New Roman" panose="02020603050405020304" pitchFamily="18" charset="0"/>
              </a:rPr>
              <a:t>參資料三。韓大元指出香港國安法明確了「尊重和保障人權」原則，從哪裡可以得見</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2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a:lnSpc>
                <a:spcPct val="120000"/>
              </a:lnSpc>
            </a:pPr>
            <a:r>
              <a:rPr lang="zh-TW" altLang="zh-HK" kern="100" dirty="0">
                <a:ea typeface="標楷體" panose="03000509000000000000" pitchFamily="65" charset="-120"/>
                <a:cs typeface="Times New Roman" panose="02020603050405020304" pitchFamily="18" charset="0"/>
              </a:rPr>
              <a:t>韓大元說國家安全與人權自由不是對立的，他認為最重要的是尋找兩者之間的平衡。《香港國安法》將哪些行為定為罪行？這些限制合理嗎？符合比例原則嗎</a:t>
            </a:r>
            <a:r>
              <a:rPr lang="zh-TW" altLang="en-US" dirty="0">
                <a:latin typeface="標楷體" panose="03000509000000000000" pitchFamily="65" charset="-120"/>
                <a:ea typeface="標楷體" panose="03000509000000000000" pitchFamily="65" charset="-120"/>
              </a:rPr>
              <a:t>？</a:t>
            </a:r>
            <a:endParaRPr lang="en-US" altLang="zh-HK"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00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7C27C5E1-D2B3-46AF-8E01-B9CE5E2178E7}"/>
              </a:ext>
            </a:extLst>
          </p:cNvPr>
          <p:cNvSpPr>
            <a:spLocks noGrp="1"/>
          </p:cNvSpPr>
          <p:nvPr>
            <p:ph type="title"/>
          </p:nvPr>
        </p:nvSpPr>
        <p:spPr>
          <a:xfrm>
            <a:off x="867673" y="1023582"/>
            <a:ext cx="10801710" cy="642344"/>
          </a:xfrm>
        </p:spPr>
        <p:txBody>
          <a:bodyPr>
            <a:normAutofit fontScale="90000"/>
          </a:bodyPr>
          <a:lstStyle/>
          <a:p>
            <a:pPr algn="ctr"/>
            <a:r>
              <a:rPr lang="zh-TW" altLang="en-US" sz="3600" b="1" u="sng" dirty="0">
                <a:solidFill>
                  <a:srgbClr val="CC6600"/>
                </a:solidFill>
                <a:latin typeface="標楷體" panose="03000509000000000000" pitchFamily="65" charset="-120"/>
                <a:ea typeface="標楷體" panose="03000509000000000000" pitchFamily="65" charset="-120"/>
              </a:rPr>
              <a:t>英國高等法院法官怎樣看</a:t>
            </a:r>
            <a:r>
              <a:rPr lang="en-US" altLang="zh-TW" sz="3600" b="1" u="sng" dirty="0">
                <a:solidFill>
                  <a:srgbClr val="CC6600"/>
                </a:solidFill>
                <a:latin typeface="標楷體" panose="03000509000000000000" pitchFamily="65" charset="-120"/>
                <a:ea typeface="標楷體" panose="03000509000000000000" pitchFamily="65" charset="-120"/>
              </a:rPr>
              <a:t>《</a:t>
            </a:r>
            <a:r>
              <a:rPr lang="zh-TW" altLang="en-US" sz="3600" b="1" u="sng" dirty="0">
                <a:solidFill>
                  <a:srgbClr val="CC6600"/>
                </a:solidFill>
                <a:latin typeface="標楷體" panose="03000509000000000000" pitchFamily="65" charset="-120"/>
                <a:ea typeface="標楷體" panose="03000509000000000000" pitchFamily="65" charset="-120"/>
              </a:rPr>
              <a:t>香港國安法</a:t>
            </a:r>
            <a:r>
              <a:rPr lang="en-US" altLang="zh-TW" sz="3600" b="1" u="sng" dirty="0">
                <a:solidFill>
                  <a:srgbClr val="CC6600"/>
                </a:solidFill>
                <a:latin typeface="標楷體" panose="03000509000000000000" pitchFamily="65" charset="-120"/>
                <a:ea typeface="標楷體" panose="03000509000000000000" pitchFamily="65" charset="-120"/>
              </a:rPr>
              <a:t>》</a:t>
            </a:r>
            <a:br>
              <a:rPr lang="en-US" altLang="zh-TW" sz="3200" b="1" u="sng" dirty="0">
                <a:latin typeface="標楷體" panose="03000509000000000000" pitchFamily="65" charset="-120"/>
                <a:ea typeface="標楷體" panose="03000509000000000000" pitchFamily="65" charset="-120"/>
              </a:rPr>
            </a:br>
            <a:endParaRPr lang="zh-HK" altLang="en-US" sz="3100" dirty="0"/>
          </a:p>
        </p:txBody>
      </p:sp>
      <p:sp>
        <p:nvSpPr>
          <p:cNvPr id="3" name="投影片編號版面配置區 2">
            <a:extLst>
              <a:ext uri="{FF2B5EF4-FFF2-40B4-BE49-F238E27FC236}">
                <a16:creationId xmlns:a16="http://schemas.microsoft.com/office/drawing/2014/main" id="{B1C77149-BC32-4F88-9C7D-8EC7B9377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6535685A-CAA2-42A4-9AEB-80F3B3FDA037}"/>
              </a:ext>
            </a:extLst>
          </p:cNvPr>
          <p:cNvSpPr txBox="1"/>
          <p:nvPr/>
        </p:nvSpPr>
        <p:spPr>
          <a:xfrm>
            <a:off x="250727" y="1445051"/>
            <a:ext cx="11690546" cy="5075236"/>
          </a:xfrm>
          <a:prstGeom prst="rect">
            <a:avLst/>
          </a:prstGeom>
          <a:noFill/>
        </p:spPr>
        <p:txBody>
          <a:bodyPr wrap="square" rtlCol="0">
            <a:spAutoFit/>
          </a:bodyPr>
          <a:lstStyle/>
          <a:p>
            <a:pPr>
              <a:lnSpc>
                <a:spcPct val="110000"/>
              </a:lnSpc>
              <a:spcBef>
                <a:spcPts val="300"/>
              </a:spcBef>
            </a:pPr>
            <a:r>
              <a:rPr lang="zh-TW" altLang="en-US" sz="2600" kern="100" dirty="0">
                <a:solidFill>
                  <a:srgbClr val="000000"/>
                </a:solidFill>
                <a:latin typeface="Times New Roman" panose="02020603050405020304" pitchFamily="18" charset="0"/>
                <a:ea typeface="標楷體" panose="03000509000000000000" pitchFamily="65" charset="-120"/>
              </a:rPr>
              <a:t>下面再次羅列本教材套單元四我們曾經接觸過的資料，以加強大家的記憶。</a:t>
            </a:r>
            <a:endParaRPr lang="en-US" altLang="zh-TW" sz="2600" kern="100" dirty="0">
              <a:solidFill>
                <a:srgbClr val="000000"/>
              </a:solidFill>
              <a:latin typeface="Times New Roman" panose="02020603050405020304" pitchFamily="18" charset="0"/>
              <a:ea typeface="標楷體" panose="03000509000000000000" pitchFamily="65" charset="-120"/>
            </a:endParaRPr>
          </a:p>
          <a:p>
            <a:pPr algn="ctr">
              <a:lnSpc>
                <a:spcPct val="110000"/>
              </a:lnSpc>
              <a:spcBef>
                <a:spcPts val="1200"/>
              </a:spcBef>
            </a:pPr>
            <a:r>
              <a:rPr lang="zh-TW" altLang="zh-HK" sz="2600" b="1" u="sng" kern="100" dirty="0">
                <a:solidFill>
                  <a:srgbClr val="000000"/>
                </a:solidFill>
                <a:latin typeface="Times New Roman" panose="02020603050405020304" pitchFamily="18" charset="0"/>
                <a:ea typeface="標楷體" panose="03000509000000000000" pitchFamily="65" charset="-120"/>
              </a:rPr>
              <a:t>岑耀信勳爵留任香港終審法院非常任法官的公開聲明（節錄）</a:t>
            </a:r>
            <a:endParaRPr lang="en-US" altLang="zh-TW" sz="2600" kern="100" dirty="0">
              <a:latin typeface="Times New Roman" panose="02020603050405020304" pitchFamily="18" charset="0"/>
              <a:ea typeface="SimSun" panose="02010600030101010101" pitchFamily="2" charset="-122"/>
            </a:endParaRPr>
          </a:p>
          <a:p>
            <a:pPr>
              <a:lnSpc>
                <a:spcPct val="110000"/>
              </a:lnSpc>
              <a:spcBef>
                <a:spcPts val="1200"/>
              </a:spcBef>
            </a:pPr>
            <a:r>
              <a:rPr lang="en-US" altLang="zh-TW" sz="2600" kern="100" dirty="0">
                <a:solidFill>
                  <a:srgbClr val="000000"/>
                </a:solidFill>
                <a:latin typeface="Times New Roman" panose="02020603050405020304" pitchFamily="18" charset="0"/>
                <a:ea typeface="SimSun" panose="02010600030101010101" pitchFamily="2" charset="-122"/>
              </a:rPr>
              <a:t>	</a:t>
            </a:r>
            <a:r>
              <a:rPr lang="zh-TW" altLang="zh-HK" sz="2600" kern="100" dirty="0">
                <a:solidFill>
                  <a:srgbClr val="000000"/>
                </a:solidFill>
                <a:latin typeface="Times New Roman" panose="02020603050405020304" pitchFamily="18" charset="0"/>
                <a:ea typeface="標楷體" panose="03000509000000000000" pitchFamily="65" charset="-120"/>
              </a:rPr>
              <a:t>《香港國安法》</a:t>
            </a:r>
            <a:r>
              <a:rPr lang="zh-HK" altLang="zh-HK" sz="2600" kern="100" dirty="0">
                <a:solidFill>
                  <a:srgbClr val="000000"/>
                </a:solidFill>
                <a:latin typeface="Times New Roman" panose="02020603050405020304" pitchFamily="18" charset="0"/>
                <a:ea typeface="標楷體" panose="03000509000000000000" pitchFamily="65" charset="-120"/>
              </a:rPr>
              <a:t>在社</a:t>
            </a:r>
            <a:r>
              <a:rPr lang="zh-TW" altLang="zh-HK" sz="2600" kern="100" dirty="0">
                <a:solidFill>
                  <a:srgbClr val="000000"/>
                </a:solidFill>
                <a:latin typeface="Times New Roman" panose="02020603050405020304" pitchFamily="18" charset="0"/>
                <a:ea typeface="標楷體" panose="03000509000000000000" pitchFamily="65" charset="-120"/>
              </a:rPr>
              <a:t>會</a:t>
            </a:r>
            <a:r>
              <a:rPr lang="zh-HK" altLang="zh-HK" sz="2600" kern="100" dirty="0">
                <a:solidFill>
                  <a:srgbClr val="000000"/>
                </a:solidFill>
                <a:latin typeface="Times New Roman" panose="02020603050405020304" pitchFamily="18" charset="0"/>
                <a:ea typeface="標楷體" panose="03000509000000000000" pitchFamily="65" charset="-120"/>
              </a:rPr>
              <a:t>上引起兩極輿論</a:t>
            </a:r>
            <a:r>
              <a:rPr lang="zh-TW" altLang="zh-HK" sz="2600" kern="100" dirty="0">
                <a:solidFill>
                  <a:srgbClr val="000000"/>
                </a:solidFill>
                <a:latin typeface="Times New Roman" panose="02020603050405020304" pitchFamily="18" charset="0"/>
                <a:ea typeface="標楷體" panose="03000509000000000000" pitchFamily="65" charset="-120"/>
              </a:rPr>
              <a:t>，但它列明對人權的保障，這包括了新聞和示威自由。獲授權審案的國安法法官都是</a:t>
            </a:r>
            <a:r>
              <a:rPr lang="zh-HK" altLang="zh-HK" sz="2600" kern="100" dirty="0">
                <a:solidFill>
                  <a:srgbClr val="000000"/>
                </a:solidFill>
                <a:latin typeface="Times New Roman" panose="02020603050405020304" pitchFamily="18" charset="0"/>
                <a:ea typeface="標楷體" panose="03000509000000000000" pitchFamily="65" charset="-120"/>
              </a:rPr>
              <a:t>在沒</a:t>
            </a:r>
            <a:r>
              <a:rPr lang="zh-TW" altLang="zh-HK" sz="2600" kern="100" dirty="0">
                <a:solidFill>
                  <a:srgbClr val="000000"/>
                </a:solidFill>
                <a:latin typeface="Times New Roman" panose="02020603050405020304" pitchFamily="18" charset="0"/>
                <a:ea typeface="標楷體" panose="03000509000000000000" pitchFamily="65" charset="-120"/>
              </a:rPr>
              <a:t>有爭議、</a:t>
            </a:r>
            <a:r>
              <a:rPr lang="zh-HK" altLang="zh-HK" sz="2600" kern="100" dirty="0">
                <a:solidFill>
                  <a:srgbClr val="000000"/>
                </a:solidFill>
                <a:latin typeface="Times New Roman" panose="02020603050405020304" pitchFamily="18" charset="0"/>
                <a:ea typeface="標楷體" panose="03000509000000000000" pitchFamily="65" charset="-120"/>
              </a:rPr>
              <a:t>經</a:t>
            </a:r>
            <a:r>
              <a:rPr lang="zh-TW" altLang="zh-HK" sz="2600" kern="100" dirty="0">
                <a:solidFill>
                  <a:srgbClr val="000000"/>
                </a:solidFill>
                <a:latin typeface="Times New Roman" panose="02020603050405020304" pitchFamily="18" charset="0"/>
                <a:ea typeface="標楷體" panose="03000509000000000000" pitchFamily="65" charset="-120"/>
              </a:rPr>
              <a:t>諮詢終審法院首席法官後組成的。</a:t>
            </a:r>
            <a:endParaRPr lang="en-US" altLang="zh-TW" sz="2600" kern="100" dirty="0">
              <a:latin typeface="Times New Roman" panose="02020603050405020304" pitchFamily="18" charset="0"/>
              <a:ea typeface="SimSun" panose="02010600030101010101" pitchFamily="2" charset="-122"/>
            </a:endParaRPr>
          </a:p>
          <a:p>
            <a:pPr>
              <a:lnSpc>
                <a:spcPct val="110000"/>
              </a:lnSpc>
              <a:spcBef>
                <a:spcPts val="1200"/>
              </a:spcBef>
            </a:pPr>
            <a:r>
              <a:rPr lang="en-US" altLang="zh-TW" sz="2600" kern="100" dirty="0">
                <a:solidFill>
                  <a:srgbClr val="000000"/>
                </a:solidFill>
                <a:latin typeface="Times New Roman" panose="02020603050405020304" pitchFamily="18" charset="0"/>
                <a:ea typeface="SimSun" panose="02010600030101010101" pitchFamily="2" charset="-122"/>
              </a:rPr>
              <a:t>	</a:t>
            </a:r>
            <a:r>
              <a:rPr lang="zh-TW" altLang="zh-HK" sz="2600" kern="100" dirty="0">
                <a:solidFill>
                  <a:srgbClr val="000000"/>
                </a:solidFill>
                <a:latin typeface="Times New Roman" panose="02020603050405020304" pitchFamily="18" charset="0"/>
                <a:ea typeface="標楷體" panose="03000509000000000000" pitchFamily="65" charset="-120"/>
              </a:rPr>
              <a:t>當然，這些條文必須受尊重，</a:t>
            </a:r>
            <a:r>
              <a:rPr lang="zh-HK" altLang="zh-HK" sz="2600" kern="100" dirty="0">
                <a:solidFill>
                  <a:srgbClr val="000000"/>
                </a:solidFill>
                <a:latin typeface="Times New Roman" panose="02020603050405020304" pitchFamily="18" charset="0"/>
                <a:ea typeface="標楷體" panose="03000509000000000000" pitchFamily="65" charset="-120"/>
              </a:rPr>
              <a:t>否</a:t>
            </a:r>
            <a:r>
              <a:rPr lang="zh-TW" altLang="zh-HK" sz="2600" kern="100" dirty="0">
                <a:solidFill>
                  <a:srgbClr val="000000"/>
                </a:solidFill>
                <a:latin typeface="Times New Roman" panose="02020603050405020304" pitchFamily="18" charset="0"/>
                <a:ea typeface="標楷體" panose="03000509000000000000" pitchFamily="65" charset="-120"/>
              </a:rPr>
              <a:t>則它</a:t>
            </a:r>
            <a:r>
              <a:rPr lang="zh-HK" altLang="zh-HK" sz="2600" kern="100" dirty="0">
                <a:solidFill>
                  <a:srgbClr val="000000"/>
                </a:solidFill>
                <a:latin typeface="Times New Roman" panose="02020603050405020304" pitchFamily="18" charset="0"/>
                <a:ea typeface="標楷體" panose="03000509000000000000" pitchFamily="65" charset="-120"/>
              </a:rPr>
              <a:t>們</a:t>
            </a:r>
            <a:r>
              <a:rPr lang="zh-TW" altLang="zh-HK" sz="2600" kern="100" dirty="0">
                <a:solidFill>
                  <a:srgbClr val="000000"/>
                </a:solidFill>
                <a:latin typeface="Times New Roman" panose="02020603050405020304" pitchFamily="18" charset="0"/>
                <a:ea typeface="標楷體" panose="03000509000000000000" pitchFamily="65" charset="-120"/>
              </a:rPr>
              <a:t>是毫無價值的。要保障這些條文受尊重，最好的辦法是擁有司法獨立。英國現在最起碼可以做的是避免削弱香港的司法獨立。</a:t>
            </a:r>
            <a:endParaRPr lang="zh-TW" altLang="zh-HK" sz="2600" kern="100" dirty="0">
              <a:latin typeface="Times New Roman" panose="02020603050405020304" pitchFamily="18" charset="0"/>
              <a:ea typeface="SimSun" panose="02010600030101010101" pitchFamily="2" charset="-122"/>
            </a:endParaRPr>
          </a:p>
          <a:p>
            <a:pPr lvl="0" algn="r">
              <a:spcBef>
                <a:spcPts val="600"/>
              </a:spcBef>
            </a:pPr>
            <a:r>
              <a:rPr kumimoji="0" lang="zh-TW" altLang="zh-HK" sz="2400" b="0" i="1"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rPr>
              <a:t>資料來源</a:t>
            </a:r>
            <a:r>
              <a:rPr kumimoji="0" lang="en-US" altLang="zh-HK" sz="2400" b="0" i="1"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rPr>
              <a:t>:</a:t>
            </a:r>
            <a:r>
              <a:rPr lang="zh-TW" altLang="en-US" sz="2400" i="1" kern="100" dirty="0">
                <a:solidFill>
                  <a:prstClr val="black"/>
                </a:solidFill>
                <a:latin typeface="Times New Roman" panose="02020603050405020304" pitchFamily="18" charset="0"/>
                <a:ea typeface="SimSun" panose="02010600030101010101" pitchFamily="2" charset="-122"/>
              </a:rPr>
              <a:t>岑耀信勳爵（現任香港終審法院非常任法官、英國最高法院退休法官），</a:t>
            </a:r>
            <a:r>
              <a:rPr lang="en-US" altLang="zh-TW" i="1" kern="100" dirty="0">
                <a:solidFill>
                  <a:prstClr val="black"/>
                </a:solidFill>
                <a:latin typeface="Times New Roman" panose="02020603050405020304" pitchFamily="18" charset="0"/>
                <a:ea typeface="SimSun" panose="02010600030101010101" pitchFamily="2" charset="-122"/>
              </a:rPr>
              <a:t>《</a:t>
            </a:r>
            <a:r>
              <a:rPr lang="zh-TW" altLang="en-US" i="1" kern="100" dirty="0">
                <a:solidFill>
                  <a:prstClr val="black"/>
                </a:solidFill>
                <a:latin typeface="Times New Roman" panose="02020603050405020304" pitchFamily="18" charset="0"/>
                <a:ea typeface="SimSun" panose="02010600030101010101" pitchFamily="2" charset="-122"/>
              </a:rPr>
              <a:t>英國應該避免削弱香港的司法制度</a:t>
            </a:r>
            <a:r>
              <a:rPr lang="en-US" altLang="zh-TW" i="1" kern="100" dirty="0">
                <a:solidFill>
                  <a:prstClr val="black"/>
                </a:solidFill>
                <a:latin typeface="Times New Roman" panose="02020603050405020304" pitchFamily="18" charset="0"/>
                <a:ea typeface="SimSun" panose="02010600030101010101" pitchFamily="2" charset="-122"/>
              </a:rPr>
              <a:t>》</a:t>
            </a:r>
            <a:r>
              <a:rPr lang="zh-TW" altLang="en-US" i="1" kern="100" dirty="0">
                <a:solidFill>
                  <a:prstClr val="black"/>
                </a:solidFill>
                <a:latin typeface="Times New Roman" panose="02020603050405020304" pitchFamily="18" charset="0"/>
                <a:ea typeface="SimSun" panose="02010600030101010101" pitchFamily="2" charset="-122"/>
              </a:rPr>
              <a:t>，泰晤士報，</a:t>
            </a:r>
            <a:r>
              <a:rPr lang="en-US" altLang="zh-TW" i="1" kern="100" dirty="0">
                <a:solidFill>
                  <a:prstClr val="black"/>
                </a:solidFill>
                <a:latin typeface="Times New Roman" panose="02020603050405020304" pitchFamily="18" charset="0"/>
                <a:ea typeface="SimSun" panose="02010600030101010101" pitchFamily="2" charset="-122"/>
              </a:rPr>
              <a:t>2021</a:t>
            </a:r>
            <a:r>
              <a:rPr lang="zh-TW" altLang="en-US" i="1" kern="100" dirty="0">
                <a:solidFill>
                  <a:prstClr val="black"/>
                </a:solidFill>
                <a:latin typeface="Times New Roman" panose="02020603050405020304" pitchFamily="18" charset="0"/>
                <a:ea typeface="SimSun" panose="02010600030101010101" pitchFamily="2" charset="-122"/>
              </a:rPr>
              <a:t>年</a:t>
            </a:r>
            <a:r>
              <a:rPr lang="en-US" altLang="zh-TW" i="1" kern="100" dirty="0">
                <a:solidFill>
                  <a:prstClr val="black"/>
                </a:solidFill>
                <a:latin typeface="Times New Roman" panose="02020603050405020304" pitchFamily="18" charset="0"/>
                <a:ea typeface="SimSun" panose="02010600030101010101" pitchFamily="2" charset="-122"/>
              </a:rPr>
              <a:t>3</a:t>
            </a:r>
            <a:r>
              <a:rPr lang="zh-TW" altLang="en-US" i="1" kern="100" dirty="0">
                <a:solidFill>
                  <a:prstClr val="black"/>
                </a:solidFill>
                <a:latin typeface="Times New Roman" panose="02020603050405020304" pitchFamily="18" charset="0"/>
                <a:ea typeface="SimSun" panose="02010600030101010101" pitchFamily="2" charset="-122"/>
              </a:rPr>
              <a:t>月</a:t>
            </a:r>
            <a:r>
              <a:rPr lang="en-US" altLang="zh-TW" i="1" kern="100" dirty="0">
                <a:solidFill>
                  <a:prstClr val="black"/>
                </a:solidFill>
                <a:latin typeface="Times New Roman" panose="02020603050405020304" pitchFamily="18" charset="0"/>
                <a:ea typeface="SimSun" panose="02010600030101010101" pitchFamily="2" charset="-122"/>
              </a:rPr>
              <a:t>18</a:t>
            </a:r>
            <a:r>
              <a:rPr lang="zh-TW" altLang="en-US" i="1" kern="100" dirty="0">
                <a:solidFill>
                  <a:prstClr val="black"/>
                </a:solidFill>
                <a:latin typeface="Times New Roman" panose="02020603050405020304" pitchFamily="18" charset="0"/>
                <a:ea typeface="SimSun" panose="02010600030101010101" pitchFamily="2" charset="-122"/>
              </a:rPr>
              <a:t>日，</a:t>
            </a:r>
            <a:endParaRPr kumimoji="0" lang="en-US" altLang="zh-HK" b="0" i="1"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endParaRPr>
          </a:p>
          <a:p>
            <a:pPr lvl="0" algn="r"/>
            <a:r>
              <a:rPr lang="en-US" altLang="zh-HK" i="1" u="sng" kern="100" dirty="0">
                <a:solidFill>
                  <a:srgbClr val="0000FF"/>
                </a:solidFill>
                <a:latin typeface="Times New Roman" panose="02020603050405020304" pitchFamily="18" charset="0"/>
                <a:ea typeface="SimSun" panose="02010600030101010101" pitchFamily="2" charset="-122"/>
              </a:rPr>
              <a:t>https://www.thetimes.co.uk/article/britain-should-avoid-undermining-the-hong-kong-judiciary-2j7nmft5d</a:t>
            </a:r>
            <a:endParaRPr kumimoji="0" lang="zh-TW" altLang="zh-HK" b="0" i="1"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endParaRPr>
          </a:p>
        </p:txBody>
      </p:sp>
      <p:pic>
        <p:nvPicPr>
          <p:cNvPr id="4" name="圖片 3">
            <a:extLst>
              <a:ext uri="{FF2B5EF4-FFF2-40B4-BE49-F238E27FC236}">
                <a16:creationId xmlns:a16="http://schemas.microsoft.com/office/drawing/2014/main" id="{8E2AF5D3-712B-4161-8E11-042A41C7C4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4319" y="136525"/>
            <a:ext cx="2746903" cy="1136240"/>
          </a:xfrm>
          <a:prstGeom prst="rect">
            <a:avLst/>
          </a:prstGeom>
          <a:noFill/>
        </p:spPr>
      </p:pic>
      <p:sp>
        <p:nvSpPr>
          <p:cNvPr id="7" name="文字方塊 6">
            <a:extLst>
              <a:ext uri="{FF2B5EF4-FFF2-40B4-BE49-F238E27FC236}">
                <a16:creationId xmlns:a16="http://schemas.microsoft.com/office/drawing/2014/main" id="{FDD8BC3B-8A8B-44E5-8B6E-05CB56A72406}"/>
              </a:ext>
            </a:extLst>
          </p:cNvPr>
          <p:cNvSpPr txBox="1"/>
          <p:nvPr/>
        </p:nvSpPr>
        <p:spPr>
          <a:xfrm>
            <a:off x="250727" y="1838212"/>
            <a:ext cx="705679" cy="830997"/>
          </a:xfrm>
          <a:prstGeom prst="rect">
            <a:avLst/>
          </a:prstGeom>
          <a:noFill/>
        </p:spPr>
        <p:txBody>
          <a:bodyPr wrap="square" rtlCol="0">
            <a:spAutoFit/>
          </a:bodyPr>
          <a:lstStyle/>
          <a:p>
            <a:r>
              <a:rPr lang="zh-HK" altLang="en-US" sz="4800" dirty="0">
                <a:solidFill>
                  <a:srgbClr val="3333FF"/>
                </a:solidFill>
                <a:sym typeface="Wingdings" panose="05000000000000000000" pitchFamily="2" charset="2"/>
              </a:rPr>
              <a:t></a:t>
            </a:r>
            <a:endParaRPr lang="zh-HK" altLang="en-US" sz="4800" dirty="0">
              <a:solidFill>
                <a:srgbClr val="3333FF"/>
              </a:solidFill>
            </a:endParaRPr>
          </a:p>
        </p:txBody>
      </p:sp>
    </p:spTree>
    <p:extLst>
      <p:ext uri="{BB962C8B-B14F-4D97-AF65-F5344CB8AC3E}">
        <p14:creationId xmlns:p14="http://schemas.microsoft.com/office/powerpoint/2010/main" val="252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7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71220" y="862763"/>
            <a:ext cx="6006192" cy="1324907"/>
          </a:xfrm>
        </p:spPr>
        <p:txBody>
          <a:bodyPr vert="horz" lIns="91440" tIns="45720" rIns="91440" bIns="45720" rtlCol="0" anchor="ctr">
            <a:normAutofit/>
          </a:bodyPr>
          <a:lstStyle/>
          <a:p>
            <a:r>
              <a:rPr lang="zh-TW" altLang="en-US" dirty="0">
                <a:solidFill>
                  <a:schemeClr val="accent2">
                    <a:lumMod val="75000"/>
                  </a:schemeClr>
                </a:solidFill>
                <a:latin typeface="+mj-ea"/>
                <a:ea typeface="DFKai-SB" panose="03000509000000000000"/>
                <a:cs typeface="Microsoft New Tai Lue" panose="020B0502040204020203" pitchFamily="34" charset="0"/>
              </a:rPr>
              <a:t>你我有什麼人權？</a:t>
            </a:r>
            <a:endParaRPr lang="en-US" altLang="zh-HK" dirty="0">
              <a:solidFill>
                <a:schemeClr val="accent2">
                  <a:lumMod val="75000"/>
                </a:schemeClr>
              </a:solidFill>
              <a:latin typeface="+mj-ea"/>
              <a:ea typeface="DFKai-SB" panose="03000509000000000000"/>
              <a:cs typeface="Microsoft New Tai Lue" panose="020B0502040204020203" pitchFamily="34" charset="0"/>
            </a:endParaRP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716734" y="1999129"/>
            <a:ext cx="6480374" cy="4177833"/>
          </a:xfrm>
        </p:spPr>
        <p:txBody>
          <a:bodyPr vert="horz" lIns="91440" tIns="45720" rIns="91440" bIns="45720" rtlCol="0">
            <a:noAutofit/>
          </a:bodyPr>
          <a:lstStyle/>
          <a:p>
            <a:pPr marL="0">
              <a:spcAft>
                <a:spcPts val="600"/>
              </a:spcAft>
            </a:pPr>
            <a:r>
              <a:rPr lang="en-US" altLang="zh-TW" sz="2200" dirty="0">
                <a:solidFill>
                  <a:schemeClr val="accent2">
                    <a:lumMod val="75000"/>
                  </a:schemeClr>
                </a:solidFill>
                <a:latin typeface="+mj-ea"/>
                <a:ea typeface="+mj-ea"/>
                <a:cs typeface="Microsoft New Tai Lue" panose="020B0502040204020203" pitchFamily="34" charset="0"/>
              </a:rPr>
              <a:t>         1948</a:t>
            </a:r>
            <a:r>
              <a:rPr lang="zh-TW" altLang="en-US" sz="2200" dirty="0">
                <a:solidFill>
                  <a:schemeClr val="accent2">
                    <a:lumMod val="75000"/>
                  </a:schemeClr>
                </a:solidFill>
                <a:latin typeface="+mj-ea"/>
                <a:ea typeface="+mj-ea"/>
                <a:cs typeface="Microsoft New Tai Lue" panose="020B0502040204020203" pitchFamily="34" charset="0"/>
              </a:rPr>
              <a:t>年</a:t>
            </a:r>
            <a:r>
              <a:rPr lang="en-US" altLang="zh-TW" sz="2200" dirty="0">
                <a:solidFill>
                  <a:schemeClr val="accent2">
                    <a:lumMod val="75000"/>
                  </a:schemeClr>
                </a:solidFill>
                <a:latin typeface="+mj-ea"/>
                <a:ea typeface="+mj-ea"/>
                <a:cs typeface="Microsoft New Tai Lue" panose="020B0502040204020203" pitchFamily="34" charset="0"/>
              </a:rPr>
              <a:t>12</a:t>
            </a:r>
            <a:r>
              <a:rPr lang="zh-TW" altLang="en-US" sz="2200" dirty="0">
                <a:solidFill>
                  <a:schemeClr val="accent2">
                    <a:lumMod val="75000"/>
                  </a:schemeClr>
                </a:solidFill>
                <a:latin typeface="+mj-ea"/>
                <a:ea typeface="+mj-ea"/>
                <a:cs typeface="Microsoft New Tai Lue" panose="020B0502040204020203" pitchFamily="34" charset="0"/>
              </a:rPr>
              <a:t>月</a:t>
            </a:r>
            <a:r>
              <a:rPr lang="en-US" altLang="zh-TW" sz="2200" dirty="0">
                <a:solidFill>
                  <a:schemeClr val="accent2">
                    <a:lumMod val="75000"/>
                  </a:schemeClr>
                </a:solidFill>
                <a:latin typeface="+mj-ea"/>
                <a:ea typeface="+mj-ea"/>
                <a:cs typeface="Microsoft New Tai Lue" panose="020B0502040204020203" pitchFamily="34" charset="0"/>
              </a:rPr>
              <a:t>10</a:t>
            </a:r>
            <a:r>
              <a:rPr lang="zh-TW" altLang="en-US" sz="2200" dirty="0">
                <a:solidFill>
                  <a:schemeClr val="accent2">
                    <a:lumMod val="75000"/>
                  </a:schemeClr>
                </a:solidFill>
                <a:latin typeface="+mj-ea"/>
                <a:ea typeface="+mj-ea"/>
                <a:cs typeface="Microsoft New Tai Lue" panose="020B0502040204020203" pitchFamily="34" charset="0"/>
              </a:rPr>
              <a:t>日聯合國大會通過</a:t>
            </a:r>
            <a:r>
              <a:rPr lang="en-US" altLang="zh-TW" sz="2200" dirty="0">
                <a:solidFill>
                  <a:schemeClr val="accent2">
                    <a:lumMod val="75000"/>
                  </a:schemeClr>
                </a:solidFill>
                <a:latin typeface="+mj-ea"/>
                <a:ea typeface="+mj-ea"/>
                <a:cs typeface="Microsoft New Tai Lue" panose="020B0502040204020203" pitchFamily="34" charset="0"/>
              </a:rPr>
              <a:t>《</a:t>
            </a:r>
            <a:r>
              <a:rPr lang="zh-TW" altLang="en-US" sz="2200" dirty="0">
                <a:solidFill>
                  <a:schemeClr val="accent2">
                    <a:lumMod val="75000"/>
                  </a:schemeClr>
                </a:solidFill>
                <a:latin typeface="+mj-ea"/>
                <a:ea typeface="+mj-ea"/>
                <a:cs typeface="Microsoft New Tai Lue" panose="020B0502040204020203" pitchFamily="34" charset="0"/>
              </a:rPr>
              <a:t>世界人權宣言</a:t>
            </a:r>
            <a:r>
              <a:rPr lang="en-US" altLang="zh-TW" sz="2200" dirty="0">
                <a:solidFill>
                  <a:schemeClr val="accent2">
                    <a:lumMod val="75000"/>
                  </a:schemeClr>
                </a:solidFill>
                <a:latin typeface="+mj-ea"/>
                <a:ea typeface="+mj-ea"/>
                <a:cs typeface="Microsoft New Tai Lue" panose="020B0502040204020203" pitchFamily="34" charset="0"/>
              </a:rPr>
              <a:t>》(Universal Declaration of Human Rights)</a:t>
            </a:r>
            <a:r>
              <a:rPr lang="zh-TW" altLang="en-US" sz="2200" dirty="0">
                <a:solidFill>
                  <a:schemeClr val="accent2">
                    <a:lumMod val="75000"/>
                  </a:schemeClr>
                </a:solidFill>
                <a:latin typeface="+mj-ea"/>
                <a:ea typeface="+mj-ea"/>
                <a:cs typeface="Microsoft New Tai Lue" panose="020B0502040204020203" pitchFamily="34" charset="0"/>
              </a:rPr>
              <a:t>，並發布</a:t>
            </a:r>
            <a:r>
              <a:rPr lang="en-US" altLang="zh-TW" sz="2200" dirty="0">
                <a:solidFill>
                  <a:schemeClr val="accent2">
                    <a:lumMod val="75000"/>
                  </a:schemeClr>
                </a:solidFill>
                <a:latin typeface="+mj-ea"/>
                <a:ea typeface="+mj-ea"/>
                <a:cs typeface="Microsoft New Tai Lue" panose="020B0502040204020203" pitchFamily="34" charset="0"/>
              </a:rPr>
              <a:t>《</a:t>
            </a:r>
            <a:r>
              <a:rPr lang="zh-TW" altLang="en-US" sz="2200" dirty="0">
                <a:solidFill>
                  <a:schemeClr val="accent2">
                    <a:lumMod val="75000"/>
                  </a:schemeClr>
                </a:solidFill>
                <a:latin typeface="+mj-ea"/>
                <a:ea typeface="+mj-ea"/>
                <a:cs typeface="Microsoft New Tai Lue" panose="020B0502040204020203" pitchFamily="34" charset="0"/>
              </a:rPr>
              <a:t>世界人權宣言</a:t>
            </a:r>
            <a:r>
              <a:rPr lang="en-US" altLang="zh-TW" sz="2200" dirty="0">
                <a:solidFill>
                  <a:schemeClr val="accent2">
                    <a:lumMod val="75000"/>
                  </a:schemeClr>
                </a:solidFill>
                <a:latin typeface="+mj-ea"/>
                <a:ea typeface="+mj-ea"/>
                <a:cs typeface="Microsoft New Tai Lue" panose="020B0502040204020203" pitchFamily="34" charset="0"/>
              </a:rPr>
              <a:t>》</a:t>
            </a:r>
            <a:r>
              <a:rPr lang="zh-TW" altLang="en-US" sz="2200" dirty="0">
                <a:solidFill>
                  <a:schemeClr val="accent2">
                    <a:lumMod val="75000"/>
                  </a:schemeClr>
                </a:solidFill>
                <a:latin typeface="+mj-ea"/>
                <a:ea typeface="+mj-ea"/>
                <a:cs typeface="Microsoft New Tai Lue" panose="020B0502040204020203" pitchFamily="34" charset="0"/>
              </a:rPr>
              <a:t>為「所有人民和所有國家努力實現的共同標準</a:t>
            </a:r>
            <a:r>
              <a:rPr lang="en-US" altLang="zh-TW" sz="2200" dirty="0">
                <a:solidFill>
                  <a:schemeClr val="accent2">
                    <a:lumMod val="75000"/>
                  </a:schemeClr>
                </a:solidFill>
                <a:latin typeface="+mj-ea"/>
                <a:ea typeface="+mj-ea"/>
                <a:cs typeface="Microsoft New Tai Lue" panose="020B0502040204020203" pitchFamily="34" charset="0"/>
              </a:rPr>
              <a:t>……</a:t>
            </a:r>
            <a:r>
              <a:rPr lang="zh-TW" altLang="en-US" sz="2200" dirty="0">
                <a:solidFill>
                  <a:schemeClr val="accent2">
                    <a:lumMod val="75000"/>
                  </a:schemeClr>
                </a:solidFill>
                <a:latin typeface="+mj-ea"/>
                <a:ea typeface="+mj-ea"/>
                <a:cs typeface="Microsoft New Tai Lue" panose="020B0502040204020203" pitchFamily="34" charset="0"/>
              </a:rPr>
              <a:t>」。</a:t>
            </a:r>
          </a:p>
          <a:p>
            <a:pPr marL="0">
              <a:spcAft>
                <a:spcPts val="600"/>
              </a:spcAft>
            </a:pPr>
            <a:r>
              <a:rPr lang="en-US" altLang="zh-TW" sz="2200" dirty="0">
                <a:solidFill>
                  <a:schemeClr val="accent2">
                    <a:lumMod val="75000"/>
                  </a:schemeClr>
                </a:solidFill>
                <a:latin typeface="+mj-ea"/>
                <a:ea typeface="+mj-ea"/>
                <a:cs typeface="Microsoft New Tai Lue" panose="020B0502040204020203" pitchFamily="34" charset="0"/>
              </a:rPr>
              <a:t>         </a:t>
            </a:r>
            <a:r>
              <a:rPr lang="zh-TW" altLang="en-US" sz="2200" dirty="0">
                <a:solidFill>
                  <a:schemeClr val="accent2">
                    <a:lumMod val="75000"/>
                  </a:schemeClr>
                </a:solidFill>
                <a:latin typeface="+mj-ea"/>
                <a:ea typeface="+mj-ea"/>
                <a:cs typeface="Microsoft New Tai Lue" panose="020B0502040204020203" pitchFamily="34" charset="0"/>
              </a:rPr>
              <a:t>有關國家必須落實這些原則，因此，聯合國在一九六六年通過兩項有關人權的公約，即</a:t>
            </a:r>
            <a:r>
              <a:rPr lang="en-US" altLang="zh-TW" sz="2200" dirty="0">
                <a:solidFill>
                  <a:schemeClr val="accent2">
                    <a:lumMod val="75000"/>
                  </a:schemeClr>
                </a:solidFill>
                <a:latin typeface="+mj-ea"/>
                <a:ea typeface="+mj-ea"/>
                <a:cs typeface="Microsoft New Tai Lue" panose="020B0502040204020203" pitchFamily="34" charset="0"/>
              </a:rPr>
              <a:t>《</a:t>
            </a:r>
            <a:r>
              <a:rPr lang="zh-TW" altLang="en-US" sz="2200" dirty="0">
                <a:solidFill>
                  <a:schemeClr val="accent2">
                    <a:lumMod val="75000"/>
                  </a:schemeClr>
                </a:solidFill>
                <a:latin typeface="+mj-ea"/>
                <a:ea typeface="+mj-ea"/>
                <a:cs typeface="Microsoft New Tai Lue" panose="020B0502040204020203" pitchFamily="34" charset="0"/>
              </a:rPr>
              <a:t>公民權利和政治權利國際公約</a:t>
            </a:r>
            <a:r>
              <a:rPr lang="en-US" altLang="zh-TW" sz="2200" dirty="0">
                <a:solidFill>
                  <a:schemeClr val="accent2">
                    <a:lumMod val="75000"/>
                  </a:schemeClr>
                </a:solidFill>
                <a:latin typeface="+mj-ea"/>
                <a:ea typeface="+mj-ea"/>
                <a:cs typeface="Microsoft New Tai Lue" panose="020B0502040204020203" pitchFamily="34" charset="0"/>
              </a:rPr>
              <a:t>》</a:t>
            </a:r>
            <a:r>
              <a:rPr lang="zh-TW" altLang="en-US" sz="2200" dirty="0">
                <a:solidFill>
                  <a:schemeClr val="accent2">
                    <a:lumMod val="75000"/>
                  </a:schemeClr>
                </a:solidFill>
                <a:latin typeface="+mj-ea"/>
                <a:ea typeface="+mj-ea"/>
                <a:cs typeface="Microsoft New Tai Lue" panose="020B0502040204020203" pitchFamily="34" charset="0"/>
              </a:rPr>
              <a:t>和</a:t>
            </a:r>
            <a:r>
              <a:rPr lang="en-US" altLang="zh-TW" sz="2200" dirty="0">
                <a:solidFill>
                  <a:schemeClr val="accent2">
                    <a:lumMod val="75000"/>
                  </a:schemeClr>
                </a:solidFill>
                <a:latin typeface="+mj-ea"/>
                <a:ea typeface="+mj-ea"/>
                <a:cs typeface="Microsoft New Tai Lue" panose="020B0502040204020203" pitchFamily="34" charset="0"/>
              </a:rPr>
              <a:t>《</a:t>
            </a:r>
            <a:r>
              <a:rPr lang="zh-TW" altLang="en-US" sz="2200" dirty="0">
                <a:solidFill>
                  <a:schemeClr val="accent2">
                    <a:lumMod val="75000"/>
                  </a:schemeClr>
                </a:solidFill>
                <a:latin typeface="+mj-ea"/>
                <a:ea typeface="+mj-ea"/>
                <a:cs typeface="Microsoft New Tai Lue" panose="020B0502040204020203" pitchFamily="34" charset="0"/>
              </a:rPr>
              <a:t>經濟、社會與文化權利的國際公約</a:t>
            </a:r>
            <a:r>
              <a:rPr lang="en-US" altLang="zh-TW" sz="2200" dirty="0">
                <a:solidFill>
                  <a:schemeClr val="accent2">
                    <a:lumMod val="75000"/>
                  </a:schemeClr>
                </a:solidFill>
                <a:latin typeface="+mj-ea"/>
                <a:ea typeface="+mj-ea"/>
                <a:cs typeface="Microsoft New Tai Lue" panose="020B0502040204020203" pitchFamily="34" charset="0"/>
              </a:rPr>
              <a:t>》</a:t>
            </a:r>
            <a:r>
              <a:rPr lang="zh-TW" altLang="en-US" sz="2200" dirty="0">
                <a:solidFill>
                  <a:schemeClr val="accent2">
                    <a:lumMod val="75000"/>
                  </a:schemeClr>
                </a:solidFill>
                <a:latin typeface="+mj-ea"/>
                <a:ea typeface="+mj-ea"/>
                <a:cs typeface="Microsoft New Tai Lue" panose="020B0502040204020203" pitchFamily="34" charset="0"/>
              </a:rPr>
              <a:t>，在兩項公約內載列了各項基本人權和自由，並訂明各締約國都有責任採取一切適當措施，以貫徹這些權利。這兩項公約在一九七六年開始生效。同年，英國政府在作出若干保留條文和聲明後，批准上述公約，並把兩項公約引伸至適用於香港。</a:t>
            </a:r>
          </a:p>
        </p:txBody>
      </p:sp>
      <p:sp>
        <p:nvSpPr>
          <p:cNvPr id="22" name="Rectangle 21">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647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圖片 12" descr="一張含有 文字 的圖片&#10;&#10;自動產生的描述">
            <a:extLst>
              <a:ext uri="{FF2B5EF4-FFF2-40B4-BE49-F238E27FC236}">
                <a16:creationId xmlns:a16="http://schemas.microsoft.com/office/drawing/2014/main" id="{53302BF6-E775-195A-3B3C-57B71F16AF77}"/>
              </a:ext>
            </a:extLst>
          </p:cNvPr>
          <p:cNvPicPr>
            <a:picLocks noChangeAspect="1"/>
          </p:cNvPicPr>
          <p:nvPr/>
        </p:nvPicPr>
        <p:blipFill rotWithShape="1">
          <a:blip r:embed="rId2"/>
          <a:srcRect l="1617" r="251"/>
          <a:stretch/>
        </p:blipFill>
        <p:spPr>
          <a:xfrm>
            <a:off x="7514952" y="839645"/>
            <a:ext cx="3822082" cy="5197378"/>
          </a:xfrm>
          <a:prstGeom prst="rect">
            <a:avLst/>
          </a:prstGeom>
        </p:spPr>
      </p:pic>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a:xfrm>
            <a:off x="8610600" y="62408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rgbClr val="647A92"/>
                </a:solidFill>
                <a:latin typeface="Calibri" panose="020F0502020204030204"/>
              </a:rPr>
              <a:pPr>
                <a:spcAft>
                  <a:spcPts val="600"/>
                </a:spcAft>
                <a:defRPr/>
              </a:pPr>
              <a:t>3</a:t>
            </a:fld>
            <a:endParaRPr lang="en-US" altLang="zh-HK">
              <a:solidFill>
                <a:srgbClr val="647A92"/>
              </a:solidFill>
              <a:latin typeface="Calibri" panose="020F0502020204030204"/>
            </a:endParaRPr>
          </a:p>
        </p:txBody>
      </p:sp>
      <p:grpSp>
        <p:nvGrpSpPr>
          <p:cNvPr id="5" name="Group 385">
            <a:extLst>
              <a:ext uri="{FF2B5EF4-FFF2-40B4-BE49-F238E27FC236}">
                <a16:creationId xmlns:a16="http://schemas.microsoft.com/office/drawing/2014/main" id="{D13906E9-B88C-4894-9884-63BD1B086B43}"/>
              </a:ext>
            </a:extLst>
          </p:cNvPr>
          <p:cNvGrpSpPr/>
          <p:nvPr/>
        </p:nvGrpSpPr>
        <p:grpSpPr>
          <a:xfrm>
            <a:off x="327805" y="157588"/>
            <a:ext cx="1890003" cy="905451"/>
            <a:chOff x="6502" y="7859"/>
            <a:chExt cx="1907" cy="865"/>
          </a:xfrm>
          <a:solidFill>
            <a:schemeClr val="accent2">
              <a:lumMod val="75000"/>
            </a:schemeClr>
          </a:solidFill>
        </p:grpSpPr>
        <p:grpSp>
          <p:nvGrpSpPr>
            <p:cNvPr id="6" name="Group 248">
              <a:extLst>
                <a:ext uri="{FF2B5EF4-FFF2-40B4-BE49-F238E27FC236}">
                  <a16:creationId xmlns:a16="http://schemas.microsoft.com/office/drawing/2014/main" id="{1B68B1E8-FF04-4DAE-A0AF-2CEB699E8D2A}"/>
                </a:ext>
              </a:extLst>
            </p:cNvPr>
            <p:cNvGrpSpPr/>
            <p:nvPr/>
          </p:nvGrpSpPr>
          <p:grpSpPr>
            <a:xfrm>
              <a:off x="6502" y="7859"/>
              <a:ext cx="1907" cy="865"/>
              <a:chOff x="5646" y="8899"/>
              <a:chExt cx="1907" cy="865"/>
            </a:xfrm>
            <a:grpFill/>
          </p:grpSpPr>
          <p:sp>
            <p:nvSpPr>
              <p:cNvPr id="10" name="Oval 246">
                <a:extLst>
                  <a:ext uri="{FF2B5EF4-FFF2-40B4-BE49-F238E27FC236}">
                    <a16:creationId xmlns:a16="http://schemas.microsoft.com/office/drawing/2014/main" id="{39DB0D6B-2010-45B1-B407-822E03D7FC91}"/>
                  </a:ext>
                </a:extLst>
              </p:cNvPr>
              <p:cNvSpPr/>
              <p:nvPr/>
            </p:nvSpPr>
            <p:spPr>
              <a:xfrm>
                <a:off x="5646" y="8899"/>
                <a:ext cx="850" cy="850"/>
              </a:xfrm>
              <a:prstGeom prst="ellipse">
                <a:avLst/>
              </a:prstGeom>
              <a:solidFill>
                <a:srgbClr val="CC6600"/>
              </a:soli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11" name="Oval 247">
                <a:extLst>
                  <a:ext uri="{FF2B5EF4-FFF2-40B4-BE49-F238E27FC236}">
                    <a16:creationId xmlns:a16="http://schemas.microsoft.com/office/drawing/2014/main" id="{49B8F45B-CE07-480D-995B-A429EF86F09B}"/>
                  </a:ext>
                </a:extLst>
              </p:cNvPr>
              <p:cNvSpPr/>
              <p:nvPr/>
            </p:nvSpPr>
            <p:spPr>
              <a:xfrm>
                <a:off x="6703" y="8914"/>
                <a:ext cx="850" cy="850"/>
              </a:xfrm>
              <a:prstGeom prst="ellipse">
                <a:avLst/>
              </a:prstGeom>
              <a:solidFill>
                <a:srgbClr val="CC6600"/>
              </a:soli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7" name="Group 257">
              <a:extLst>
                <a:ext uri="{FF2B5EF4-FFF2-40B4-BE49-F238E27FC236}">
                  <a16:creationId xmlns:a16="http://schemas.microsoft.com/office/drawing/2014/main" id="{4B34C694-E753-4CE9-B04A-95741A481D01}"/>
                </a:ext>
              </a:extLst>
            </p:cNvPr>
            <p:cNvGrpSpPr/>
            <p:nvPr/>
          </p:nvGrpSpPr>
          <p:grpSpPr>
            <a:xfrm>
              <a:off x="6600" y="8040"/>
              <a:ext cx="1587" cy="597"/>
              <a:chOff x="6600" y="8040"/>
              <a:chExt cx="1587" cy="597"/>
            </a:xfrm>
            <a:grpFill/>
          </p:grpSpPr>
          <p:sp>
            <p:nvSpPr>
              <p:cNvPr id="8" name="Text Box 249">
                <a:extLst>
                  <a:ext uri="{FF2B5EF4-FFF2-40B4-BE49-F238E27FC236}">
                    <a16:creationId xmlns:a16="http://schemas.microsoft.com/office/drawing/2014/main" id="{5B00DA46-6BA3-4225-9EFD-4A5543DB1904}"/>
                  </a:ext>
                </a:extLst>
              </p:cNvPr>
              <p:cNvSpPr txBox="1"/>
              <p:nvPr/>
            </p:nvSpPr>
            <p:spPr>
              <a:xfrm>
                <a:off x="6600" y="8040"/>
                <a:ext cx="485" cy="537"/>
              </a:xfrm>
              <a:prstGeom prst="rect">
                <a:avLst/>
              </a:prstGeom>
              <a:solidFill>
                <a:srgbClr val="CC6600"/>
              </a:solid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spcBef>
                    <a:spcPct val="0"/>
                  </a:spcBef>
                  <a:spcAft>
                    <a:spcPts val="600"/>
                  </a:spcAft>
                  <a:buClrTx/>
                  <a:buSzTx/>
                  <a:buFontTx/>
                  <a:buNone/>
                  <a:tabLst/>
                  <a:defRPr/>
                </a:pPr>
                <a:r>
                  <a:rPr kumimoji="0" lang="en-US" altLang="zh-CN" sz="3600" b="1" i="0" u="none" strike="noStrike" kern="100" cap="none" spc="0" normalizeH="0" baseline="0" noProof="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kumimoji="0" lang="en-US" altLang="zh-CN" sz="3600" b="1" i="0" u="none" strike="noStrike" kern="100" cap="none" spc="0" normalizeH="0" baseline="0" noProof="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spcBef>
                    <a:spcPct val="0"/>
                  </a:spcBef>
                  <a:spcAft>
                    <a:spcPts val="600"/>
                  </a:spcAft>
                  <a:buClrTx/>
                  <a:buSzTx/>
                  <a:buFontTx/>
                  <a:buNone/>
                  <a:tabLst/>
                  <a:defRPr/>
                </a:pPr>
                <a:r>
                  <a:rPr kumimoji="0" lang="en-US" altLang="zh-CN" sz="3600" b="0" i="0" u="none" strike="noStrike" kern="100" cap="none" spc="0" normalizeH="0" baseline="0" noProof="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9" name="Text Box 250">
                <a:extLst>
                  <a:ext uri="{FF2B5EF4-FFF2-40B4-BE49-F238E27FC236}">
                    <a16:creationId xmlns:a16="http://schemas.microsoft.com/office/drawing/2014/main" id="{ABA41D2C-43A4-4881-94C8-FC9FB1C7EB8F}"/>
                  </a:ext>
                </a:extLst>
              </p:cNvPr>
              <p:cNvSpPr txBox="1"/>
              <p:nvPr/>
            </p:nvSpPr>
            <p:spPr>
              <a:xfrm>
                <a:off x="7691" y="8040"/>
                <a:ext cx="496" cy="597"/>
              </a:xfrm>
              <a:prstGeom prst="rect">
                <a:avLst/>
              </a:prstGeom>
              <a:solidFill>
                <a:srgbClr val="CC6600"/>
              </a:solid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spcBef>
                    <a:spcPct val="0"/>
                  </a:spcBef>
                  <a:spcAft>
                    <a:spcPts val="600"/>
                  </a:spcAft>
                  <a:buClrTx/>
                  <a:buSzTx/>
                  <a:buFontTx/>
                  <a:buNone/>
                  <a:tabLst/>
                  <a:defRPr/>
                </a:pPr>
                <a:r>
                  <a:rPr kumimoji="0" lang="en-US" altLang="zh-CN" sz="3600" b="1" i="0" u="none" strike="noStrike" kern="100" cap="none" spc="0" normalizeH="0" baseline="0" noProof="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kumimoji="0" lang="en-US" altLang="zh-CN" sz="3600" b="1" i="0" u="none" strike="noStrike" kern="100" cap="none" spc="0" normalizeH="0" baseline="0" noProof="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spcBef>
                    <a:spcPct val="0"/>
                  </a:spcBef>
                  <a:spcAft>
                    <a:spcPts val="600"/>
                  </a:spcAft>
                  <a:buClrTx/>
                  <a:buSzTx/>
                  <a:buFontTx/>
                  <a:buNone/>
                  <a:tabLst/>
                  <a:defRPr/>
                </a:pPr>
                <a:r>
                  <a:rPr kumimoji="0" lang="en-US" altLang="zh-CN" sz="3600" b="0" i="0" u="none" strike="noStrike" kern="100" cap="none" spc="0" normalizeH="0" baseline="0" noProof="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Tree>
    <p:extLst>
      <p:ext uri="{BB962C8B-B14F-4D97-AF65-F5344CB8AC3E}">
        <p14:creationId xmlns:p14="http://schemas.microsoft.com/office/powerpoint/2010/main" val="23653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7C27C5E1-D2B3-46AF-8E01-B9CE5E2178E7}"/>
              </a:ext>
            </a:extLst>
          </p:cNvPr>
          <p:cNvSpPr>
            <a:spLocks noGrp="1"/>
          </p:cNvSpPr>
          <p:nvPr>
            <p:ph type="title"/>
          </p:nvPr>
        </p:nvSpPr>
        <p:spPr>
          <a:xfrm>
            <a:off x="867673" y="1023582"/>
            <a:ext cx="10801710" cy="642344"/>
          </a:xfrm>
        </p:spPr>
        <p:txBody>
          <a:bodyPr>
            <a:normAutofit fontScale="90000"/>
          </a:bodyPr>
          <a:lstStyle/>
          <a:p>
            <a:pPr algn="ctr"/>
            <a:r>
              <a:rPr lang="zh-TW" altLang="en-US" sz="3600" b="1" u="sng" dirty="0">
                <a:solidFill>
                  <a:srgbClr val="CC6600"/>
                </a:solidFill>
                <a:latin typeface="標楷體" panose="03000509000000000000" pitchFamily="65" charset="-120"/>
                <a:ea typeface="標楷體" panose="03000509000000000000" pitchFamily="65" charset="-120"/>
              </a:rPr>
              <a:t>英國高等法院法官怎樣看</a:t>
            </a:r>
            <a:r>
              <a:rPr lang="en-US" altLang="zh-TW" sz="3600" b="1" u="sng" dirty="0">
                <a:solidFill>
                  <a:srgbClr val="CC6600"/>
                </a:solidFill>
                <a:latin typeface="標楷體" panose="03000509000000000000" pitchFamily="65" charset="-120"/>
                <a:ea typeface="標楷體" panose="03000509000000000000" pitchFamily="65" charset="-120"/>
              </a:rPr>
              <a:t>《</a:t>
            </a:r>
            <a:r>
              <a:rPr lang="zh-TW" altLang="en-US" sz="3600" b="1" u="sng" dirty="0">
                <a:solidFill>
                  <a:srgbClr val="CC6600"/>
                </a:solidFill>
                <a:latin typeface="標楷體" panose="03000509000000000000" pitchFamily="65" charset="-120"/>
                <a:ea typeface="標楷體" panose="03000509000000000000" pitchFamily="65" charset="-120"/>
              </a:rPr>
              <a:t>香港國安法</a:t>
            </a:r>
            <a:r>
              <a:rPr lang="en-US" altLang="zh-TW" sz="3600" b="1" u="sng" dirty="0">
                <a:solidFill>
                  <a:srgbClr val="CC6600"/>
                </a:solidFill>
                <a:latin typeface="標楷體" panose="03000509000000000000" pitchFamily="65" charset="-120"/>
                <a:ea typeface="標楷體" panose="03000509000000000000" pitchFamily="65" charset="-120"/>
              </a:rPr>
              <a:t>》</a:t>
            </a:r>
            <a:br>
              <a:rPr lang="en-US" altLang="zh-TW" sz="3200" b="1" u="sng" dirty="0">
                <a:latin typeface="標楷體" panose="03000509000000000000" pitchFamily="65" charset="-120"/>
                <a:ea typeface="標楷體" panose="03000509000000000000" pitchFamily="65" charset="-120"/>
              </a:rPr>
            </a:br>
            <a:endParaRPr lang="zh-HK" altLang="en-US" sz="3100" dirty="0"/>
          </a:p>
        </p:txBody>
      </p:sp>
      <p:sp>
        <p:nvSpPr>
          <p:cNvPr id="3" name="投影片編號版面配置區 2">
            <a:extLst>
              <a:ext uri="{FF2B5EF4-FFF2-40B4-BE49-F238E27FC236}">
                <a16:creationId xmlns:a16="http://schemas.microsoft.com/office/drawing/2014/main" id="{B1C77149-BC32-4F88-9C7D-8EC7B9377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6535685A-CAA2-42A4-9AEB-80F3B3FDA037}"/>
              </a:ext>
            </a:extLst>
          </p:cNvPr>
          <p:cNvSpPr txBox="1"/>
          <p:nvPr/>
        </p:nvSpPr>
        <p:spPr>
          <a:xfrm>
            <a:off x="250727" y="1445051"/>
            <a:ext cx="11690546" cy="4690515"/>
          </a:xfrm>
          <a:prstGeom prst="rect">
            <a:avLst/>
          </a:prstGeom>
          <a:noFill/>
        </p:spPr>
        <p:txBody>
          <a:bodyPr wrap="square" rtlCol="0">
            <a:spAutoFit/>
          </a:bodyPr>
          <a:lstStyle/>
          <a:p>
            <a:pPr>
              <a:spcBef>
                <a:spcPts val="300"/>
              </a:spcBef>
            </a:pPr>
            <a:r>
              <a:rPr lang="zh-TW" altLang="en-US" sz="2800" kern="100" dirty="0">
                <a:solidFill>
                  <a:srgbClr val="000000"/>
                </a:solidFill>
                <a:latin typeface="Times New Roman" panose="02020603050405020304" pitchFamily="18" charset="0"/>
                <a:ea typeface="標楷體" panose="03000509000000000000" pitchFamily="65" charset="-120"/>
              </a:rPr>
              <a:t>下面再次羅列本教材套單元四我們曾經接觸過的資料，以加強大家的記憶。</a:t>
            </a:r>
            <a:endParaRPr lang="en-US" altLang="zh-TW" sz="2800" kern="100" dirty="0">
              <a:solidFill>
                <a:srgbClr val="000000"/>
              </a:solidFill>
              <a:latin typeface="Times New Roman" panose="02020603050405020304" pitchFamily="18" charset="0"/>
              <a:ea typeface="標楷體" panose="03000509000000000000" pitchFamily="65" charset="-120"/>
            </a:endParaRPr>
          </a:p>
          <a:p>
            <a:pPr algn="ctr">
              <a:lnSpc>
                <a:spcPct val="110000"/>
              </a:lnSpc>
              <a:spcBef>
                <a:spcPts val="1200"/>
              </a:spcBef>
            </a:pPr>
            <a:r>
              <a:rPr lang="zh-TW" altLang="zh-HK" sz="2800" b="1" u="sng" kern="100" dirty="0">
                <a:solidFill>
                  <a:srgbClr val="000000"/>
                </a:solidFill>
                <a:latin typeface="Times New Roman" panose="02020603050405020304" pitchFamily="18" charset="0"/>
                <a:ea typeface="標楷體" panose="03000509000000000000" pitchFamily="65" charset="-120"/>
              </a:rPr>
              <a:t>韋彥德、賀知義續任終院非常任法官</a:t>
            </a:r>
            <a:endParaRPr lang="zh-TW" altLang="zh-HK" sz="2800" kern="100" dirty="0">
              <a:latin typeface="Times New Roman" panose="02020603050405020304" pitchFamily="18" charset="0"/>
              <a:ea typeface="SimSun" panose="02010600030101010101" pitchFamily="2" charset="-122"/>
            </a:endParaRPr>
          </a:p>
          <a:p>
            <a:pPr algn="ctr">
              <a:lnSpc>
                <a:spcPct val="110000"/>
              </a:lnSpc>
            </a:pPr>
            <a:r>
              <a:rPr lang="zh-TW" altLang="zh-HK" sz="2800" b="1" u="sng" kern="100" dirty="0">
                <a:solidFill>
                  <a:srgbClr val="000000"/>
                </a:solidFill>
                <a:latin typeface="Times New Roman" panose="02020603050405020304" pitchFamily="18" charset="0"/>
                <a:ea typeface="標楷體" panose="03000509000000000000" pitchFamily="65" charset="-120"/>
              </a:rPr>
              <a:t>韋彥德：港司法部門仍很大程度獨立於政府行事</a:t>
            </a:r>
            <a:endParaRPr lang="en-US" altLang="zh-TW" sz="2800" kern="100" dirty="0">
              <a:latin typeface="Times New Roman" panose="02020603050405020304" pitchFamily="18" charset="0"/>
              <a:ea typeface="SimSun" panose="02010600030101010101" pitchFamily="2" charset="-122"/>
            </a:endParaRPr>
          </a:p>
          <a:p>
            <a:pPr>
              <a:lnSpc>
                <a:spcPct val="110000"/>
              </a:lnSpc>
            </a:pPr>
            <a:r>
              <a:rPr lang="en-US" altLang="zh-TW" sz="2800" kern="100" dirty="0">
                <a:solidFill>
                  <a:srgbClr val="000000"/>
                </a:solidFill>
                <a:latin typeface="Times New Roman" panose="02020603050405020304" pitchFamily="18" charset="0"/>
                <a:ea typeface="SimSun" panose="02010600030101010101" pitchFamily="2" charset="-122"/>
              </a:rPr>
              <a:t>	</a:t>
            </a:r>
            <a:r>
              <a:rPr lang="zh-TW" altLang="zh-HK" sz="2800" kern="100" dirty="0">
                <a:solidFill>
                  <a:srgbClr val="000000"/>
                </a:solidFill>
                <a:latin typeface="Times New Roman" panose="02020603050405020304" pitchFamily="18" charset="0"/>
                <a:ea typeface="標楷體" panose="03000509000000000000" pitchFamily="65" charset="-120"/>
              </a:rPr>
              <a:t>英國最高法院院長韋彥德勳爵（</a:t>
            </a:r>
            <a:r>
              <a:rPr lang="en-US" altLang="zh-HK" sz="2800" kern="100" dirty="0">
                <a:solidFill>
                  <a:srgbClr val="000000"/>
                </a:solidFill>
                <a:latin typeface="Times New Roman" panose="02020603050405020304" pitchFamily="18" charset="0"/>
                <a:ea typeface="標楷體" panose="03000509000000000000" pitchFamily="65" charset="-120"/>
              </a:rPr>
              <a:t>Lord Robert Reed</a:t>
            </a:r>
            <a:r>
              <a:rPr lang="zh-TW" altLang="zh-HK" sz="2800" kern="100" dirty="0">
                <a:solidFill>
                  <a:srgbClr val="000000"/>
                </a:solidFill>
                <a:latin typeface="Times New Roman" panose="02020603050405020304" pitchFamily="18" charset="0"/>
                <a:ea typeface="標楷體" panose="03000509000000000000" pitchFamily="65" charset="-120"/>
              </a:rPr>
              <a:t>）今（</a:t>
            </a:r>
            <a:r>
              <a:rPr lang="en-US" altLang="zh-HK" sz="2800" kern="100" dirty="0">
                <a:solidFill>
                  <a:srgbClr val="000000"/>
                </a:solidFill>
                <a:latin typeface="Times New Roman" panose="02020603050405020304" pitchFamily="18" charset="0"/>
                <a:ea typeface="標楷體" panose="03000509000000000000" pitchFamily="65" charset="-120"/>
              </a:rPr>
              <a:t>27</a:t>
            </a:r>
            <a:r>
              <a:rPr lang="zh-TW" altLang="zh-HK" sz="2800" kern="100" dirty="0">
                <a:solidFill>
                  <a:srgbClr val="000000"/>
                </a:solidFill>
                <a:latin typeface="Times New Roman" panose="02020603050405020304" pitchFamily="18" charset="0"/>
                <a:ea typeface="標楷體" panose="03000509000000000000" pitchFamily="65" charset="-120"/>
              </a:rPr>
              <a:t>日）發聲明表示，</a:t>
            </a:r>
            <a:r>
              <a:rPr lang="zh-TW" altLang="zh-HK" sz="2800" kern="100" dirty="0">
                <a:solidFill>
                  <a:srgbClr val="0000FF"/>
                </a:solidFill>
                <a:latin typeface="Times New Roman" panose="02020603050405020304" pitchFamily="18" charset="0"/>
                <a:ea typeface="標楷體" panose="03000509000000000000" pitchFamily="65" charset="-120"/>
              </a:rPr>
              <a:t>香港司法部門仍然在很大程度上獨立於政府行事，所作裁決亦符合法治</a:t>
            </a:r>
            <a:r>
              <a:rPr lang="zh-TW" altLang="zh-HK" sz="2800" kern="100" dirty="0">
                <a:solidFill>
                  <a:srgbClr val="000000"/>
                </a:solidFill>
                <a:latin typeface="Times New Roman" panose="02020603050405020304" pitchFamily="18" charset="0"/>
                <a:ea typeface="標楷體" panose="03000509000000000000" pitchFamily="65" charset="-120"/>
              </a:rPr>
              <a:t>，所以他與英國最高法院副院長賀知義勳爵（</a:t>
            </a:r>
            <a:r>
              <a:rPr lang="en-US" altLang="zh-HK" sz="2800" kern="100" dirty="0">
                <a:solidFill>
                  <a:srgbClr val="000000"/>
                </a:solidFill>
                <a:latin typeface="Times New Roman" panose="02020603050405020304" pitchFamily="18" charset="0"/>
                <a:ea typeface="標楷體" panose="03000509000000000000" pitchFamily="65" charset="-120"/>
              </a:rPr>
              <a:t>Lord Patrick Hodge</a:t>
            </a:r>
            <a:r>
              <a:rPr lang="zh-TW" altLang="zh-HK" sz="2800" kern="100" dirty="0">
                <a:solidFill>
                  <a:srgbClr val="000000"/>
                </a:solidFill>
                <a:latin typeface="Times New Roman" panose="02020603050405020304" pitchFamily="18" charset="0"/>
                <a:ea typeface="標楷體" panose="03000509000000000000" pitchFamily="65" charset="-120"/>
              </a:rPr>
              <a:t>）將繼續擔任終審法院非常任法官。</a:t>
            </a:r>
            <a:endParaRPr lang="zh-TW" altLang="zh-HK" sz="2800" kern="100" dirty="0">
              <a:latin typeface="Times New Roman" panose="02020603050405020304" pitchFamily="18" charset="0"/>
              <a:ea typeface="SimSun" panose="02010600030101010101" pitchFamily="2" charset="-122"/>
            </a:endParaRPr>
          </a:p>
          <a:p>
            <a:pPr algn="r">
              <a:spcBef>
                <a:spcPts val="1200"/>
              </a:spcBef>
            </a:pPr>
            <a:endParaRPr lang="en-US" altLang="zh-TW" sz="28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r">
              <a:spcBef>
                <a:spcPts val="1200"/>
              </a:spcBef>
            </a:pPr>
            <a:r>
              <a:rPr lang="zh-TW" altLang="zh-HK" sz="28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資料來源：明報新聞網，</a:t>
            </a:r>
            <a:r>
              <a:rPr lang="en-US" altLang="zh-HK" sz="2800" i="1" kern="100" dirty="0">
                <a:solidFill>
                  <a:srgbClr val="000000"/>
                </a:solidFill>
                <a:latin typeface="Times New Roman" panose="02020603050405020304" pitchFamily="18" charset="0"/>
                <a:ea typeface="標楷體" panose="03000509000000000000" pitchFamily="65" charset="-120"/>
              </a:rPr>
              <a:t>2021</a:t>
            </a:r>
            <a:r>
              <a:rPr lang="zh-TW" altLang="zh-HK" sz="28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800" i="1" kern="100" dirty="0">
                <a:solidFill>
                  <a:srgbClr val="000000"/>
                </a:solidFill>
                <a:latin typeface="Times New Roman" panose="02020603050405020304" pitchFamily="18" charset="0"/>
                <a:ea typeface="標楷體" panose="03000509000000000000" pitchFamily="65" charset="-120"/>
              </a:rPr>
              <a:t>8</a:t>
            </a:r>
            <a:r>
              <a:rPr lang="zh-TW" altLang="zh-HK" sz="28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800" i="1" kern="100" dirty="0">
                <a:solidFill>
                  <a:srgbClr val="000000"/>
                </a:solidFill>
                <a:latin typeface="Times New Roman" panose="02020603050405020304" pitchFamily="18" charset="0"/>
                <a:ea typeface="標楷體" panose="03000509000000000000" pitchFamily="65" charset="-120"/>
              </a:rPr>
              <a:t>27</a:t>
            </a:r>
            <a:r>
              <a:rPr lang="zh-TW" altLang="zh-HK" sz="28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endParaRPr kumimoji="0" lang="zh-TW" altLang="zh-HK" sz="2400" b="0" i="1"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endParaRPr>
          </a:p>
        </p:txBody>
      </p:sp>
      <p:pic>
        <p:nvPicPr>
          <p:cNvPr id="4" name="圖片 3">
            <a:extLst>
              <a:ext uri="{FF2B5EF4-FFF2-40B4-BE49-F238E27FC236}">
                <a16:creationId xmlns:a16="http://schemas.microsoft.com/office/drawing/2014/main" id="{8E2AF5D3-712B-4161-8E11-042A41C7C4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4319" y="136525"/>
            <a:ext cx="2746903" cy="1136240"/>
          </a:xfrm>
          <a:prstGeom prst="rect">
            <a:avLst/>
          </a:prstGeom>
          <a:noFill/>
        </p:spPr>
      </p:pic>
      <p:sp>
        <p:nvSpPr>
          <p:cNvPr id="7" name="文字方塊 6">
            <a:extLst>
              <a:ext uri="{FF2B5EF4-FFF2-40B4-BE49-F238E27FC236}">
                <a16:creationId xmlns:a16="http://schemas.microsoft.com/office/drawing/2014/main" id="{FDD8BC3B-8A8B-44E5-8B6E-05CB56A72406}"/>
              </a:ext>
            </a:extLst>
          </p:cNvPr>
          <p:cNvSpPr txBox="1"/>
          <p:nvPr/>
        </p:nvSpPr>
        <p:spPr>
          <a:xfrm>
            <a:off x="514833" y="2087395"/>
            <a:ext cx="705679" cy="830997"/>
          </a:xfrm>
          <a:prstGeom prst="rect">
            <a:avLst/>
          </a:prstGeom>
          <a:noFill/>
        </p:spPr>
        <p:txBody>
          <a:bodyPr wrap="square" rtlCol="0">
            <a:spAutoFit/>
          </a:bodyPr>
          <a:lstStyle/>
          <a:p>
            <a:r>
              <a:rPr lang="zh-HK" altLang="en-US" sz="4800" dirty="0">
                <a:solidFill>
                  <a:srgbClr val="3333FF"/>
                </a:solidFill>
                <a:sym typeface="Wingdings" panose="05000000000000000000" pitchFamily="2" charset="2"/>
              </a:rPr>
              <a:t></a:t>
            </a:r>
            <a:endParaRPr lang="zh-HK" altLang="en-US" sz="4800" dirty="0">
              <a:solidFill>
                <a:srgbClr val="3333FF"/>
              </a:solidFill>
            </a:endParaRPr>
          </a:p>
        </p:txBody>
      </p:sp>
    </p:spTree>
    <p:extLst>
      <p:ext uri="{BB962C8B-B14F-4D97-AF65-F5344CB8AC3E}">
        <p14:creationId xmlns:p14="http://schemas.microsoft.com/office/powerpoint/2010/main" val="400576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0493CA7F-ACD5-487E-98ED-BC9478CE2399}"/>
              </a:ext>
            </a:extLst>
          </p:cNvPr>
          <p:cNvSpPr>
            <a:spLocks noGrp="1"/>
          </p:cNvSpPr>
          <p:nvPr>
            <p:ph type="body" orient="vert" idx="1"/>
          </p:nvPr>
        </p:nvSpPr>
        <p:spPr/>
        <p:txBody>
          <a:bodyPr vert="horz">
            <a:normAutofit lnSpcReduction="10000"/>
          </a:bodyPr>
          <a:lstStyle/>
          <a:p>
            <a:pPr marL="0" indent="0">
              <a:lnSpc>
                <a:spcPct val="120000"/>
              </a:lnSpc>
              <a:buNone/>
            </a:pPr>
            <a:r>
              <a:rPr lang="en-US" altLang="zh-TW" sz="3200" dirty="0">
                <a:solidFill>
                  <a:srgbClr val="993300"/>
                </a:solidFill>
                <a:latin typeface="Times New Roman" panose="02020603050405020304" pitchFamily="18" charset="0"/>
                <a:ea typeface="標楷體" panose="03000509000000000000" pitchFamily="65" charset="-120"/>
                <a:cs typeface="Times New Roman" panose="02020603050405020304" pitchFamily="18" charset="0"/>
              </a:rPr>
              <a:t>2.2.1	 </a:t>
            </a:r>
            <a:r>
              <a:rPr lang="zh-TW" altLang="en-US" sz="3200" dirty="0">
                <a:solidFill>
                  <a:srgbClr val="993300"/>
                </a:solidFill>
                <a:latin typeface="Times New Roman" panose="02020603050405020304" pitchFamily="18" charset="0"/>
                <a:ea typeface="標楷體" panose="03000509000000000000" pitchFamily="65" charset="-120"/>
                <a:cs typeface="Times New Roman" panose="02020603050405020304" pitchFamily="18" charset="0"/>
              </a:rPr>
              <a:t>只准愛國者參選治港有否侵犯市民的選舉權</a:t>
            </a:r>
          </a:p>
          <a:p>
            <a:pPr marL="0" indent="0">
              <a:lnSpc>
                <a:spcPct val="120000"/>
              </a:lnSpc>
              <a:buNone/>
            </a:pPr>
            <a:r>
              <a:rPr lang="zh-TW" altLang="en-US" sz="3200" dirty="0">
                <a:latin typeface="標楷體" panose="03000509000000000000" pitchFamily="65" charset="-120"/>
                <a:ea typeface="標楷體" panose="03000509000000000000" pitchFamily="65" charset="-120"/>
              </a:rPr>
              <a:t>本教材套單元三曾經解釋過愛國者的定義，下面摘要簡述：</a:t>
            </a:r>
          </a:p>
          <a:p>
            <a:pPr>
              <a:lnSpc>
                <a:spcPct val="120000"/>
              </a:lnSpc>
            </a:pPr>
            <a:r>
              <a:rPr lang="zh-TW" altLang="en-US" sz="3200" dirty="0">
                <a:latin typeface="標楷體" panose="03000509000000000000" pitchFamily="65" charset="-120"/>
                <a:ea typeface="標楷體" panose="03000509000000000000" pitchFamily="65" charset="-120"/>
              </a:rPr>
              <a:t>愛國者就是真心誠意擁護自己服務的國家或地區的憲法或憲制性法律，對自己國家或地區效忠的人；</a:t>
            </a:r>
          </a:p>
          <a:p>
            <a:pPr>
              <a:lnSpc>
                <a:spcPct val="120000"/>
              </a:lnSpc>
            </a:pPr>
            <a:r>
              <a:rPr lang="zh-TW" altLang="en-US" sz="3200" dirty="0">
                <a:latin typeface="標楷體" panose="03000509000000000000" pitchFamily="65" charset="-120"/>
                <a:ea typeface="標楷體" panose="03000509000000000000" pitchFamily="65" charset="-120"/>
              </a:rPr>
              <a:t>要求參選人擁護香港基本法、效忠香港特區是天經地義的，這要求在世界上十分普遍，也是從政者的基本政治倫理。</a:t>
            </a:r>
          </a:p>
          <a:p>
            <a:pPr marL="0" indent="0">
              <a:buNone/>
            </a:pPr>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a:extLst>
              <a:ext uri="{FF2B5EF4-FFF2-40B4-BE49-F238E27FC236}">
                <a16:creationId xmlns:a16="http://schemas.microsoft.com/office/drawing/2014/main" id="{24B82FBF-9281-4D05-97AC-EE8EF8E55D47}"/>
              </a:ext>
            </a:extLst>
          </p:cNvPr>
          <p:cNvSpPr txBox="1">
            <a:spLocks/>
          </p:cNvSpPr>
          <p:nvPr/>
        </p:nvSpPr>
        <p:spPr>
          <a:xfrm>
            <a:off x="838200" y="320675"/>
            <a:ext cx="10515600" cy="1325563"/>
          </a:xfrm>
          <a:prstGeom prst="rect">
            <a:avLst/>
          </a:prstGeom>
          <a:solidFill>
            <a:srgbClr val="CC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4400" i="0" u="none" strike="noStrike" kern="1200" cap="none" spc="0" normalizeH="0" baseline="0" noProof="0" dirty="0">
                <a:ln>
                  <a:noFill/>
                </a:ln>
                <a:solidFill>
                  <a:schemeClr val="bg1"/>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2.2	</a:t>
            </a:r>
            <a:r>
              <a:rPr kumimoji="0" lang="zh-TW" altLang="en-US" sz="4400" i="0" u="none" strike="noStrike" kern="12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cs typeface="Times New Roman" panose="02020603050405020304" pitchFamily="18" charset="0"/>
              </a:rPr>
              <a:t>選舉制度的改革有助保障</a:t>
            </a:r>
            <a:endParaRPr kumimoji="0" lang="en-US" altLang="zh-TW" sz="4400" i="0" u="none" strike="noStrike" kern="12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zh-TW"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4400" i="0" u="none" strike="noStrike" kern="12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cs typeface="Times New Roman" panose="02020603050405020304" pitchFamily="18" charset="0"/>
              </a:rPr>
              <a:t>香港居民的人權</a:t>
            </a:r>
            <a:endParaRPr kumimoji="0" lang="zh-HK" altLang="en-US" sz="4400" i="0" u="none" strike="noStrike" kern="12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9832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0493CA7F-ACD5-487E-98ED-BC9478CE2399}"/>
              </a:ext>
            </a:extLst>
          </p:cNvPr>
          <p:cNvSpPr>
            <a:spLocks noGrp="1"/>
          </p:cNvSpPr>
          <p:nvPr>
            <p:ph type="body" orient="vert" idx="1"/>
          </p:nvPr>
        </p:nvSpPr>
        <p:spPr>
          <a:xfrm>
            <a:off x="838200" y="1604513"/>
            <a:ext cx="10515600" cy="4572450"/>
          </a:xfrm>
        </p:spPr>
        <p:txBody>
          <a:bodyPr vert="horz">
            <a:normAutofit fontScale="85000" lnSpcReduction="20000"/>
          </a:bodyPr>
          <a:lstStyle/>
          <a:p>
            <a:pPr marL="0" indent="0">
              <a:lnSpc>
                <a:spcPct val="130000"/>
              </a:lnSpc>
              <a:buNone/>
            </a:pPr>
            <a:r>
              <a:rPr lang="en-US" altLang="zh-TW" sz="3200" dirty="0">
                <a:solidFill>
                  <a:srgbClr val="CC6600"/>
                </a:solidFill>
                <a:latin typeface="Times New Roman" panose="02020603050405020304" pitchFamily="18" charset="0"/>
                <a:ea typeface="標楷體" panose="03000509000000000000" pitchFamily="65" charset="-120"/>
                <a:cs typeface="Times New Roman" panose="02020603050405020304" pitchFamily="18" charset="0"/>
              </a:rPr>
              <a:t>2.2.2	 </a:t>
            </a:r>
            <a:r>
              <a:rPr lang="zh-TW" altLang="en-US" sz="3200" dirty="0">
                <a:solidFill>
                  <a:srgbClr val="CC6600"/>
                </a:solidFill>
                <a:latin typeface="Times New Roman" panose="02020603050405020304" pitchFamily="18" charset="0"/>
                <a:ea typeface="標楷體" panose="03000509000000000000" pitchFamily="65" charset="-120"/>
                <a:cs typeface="Times New Roman" panose="02020603050405020304" pitchFamily="18" charset="0"/>
              </a:rPr>
              <a:t>取消（</a:t>
            </a:r>
            <a:r>
              <a:rPr lang="en-US" altLang="zh-TW" sz="3200" dirty="0">
                <a:solidFill>
                  <a:srgbClr val="CC6600"/>
                </a:solidFill>
                <a:latin typeface="Times New Roman" panose="02020603050405020304" pitchFamily="18" charset="0"/>
                <a:ea typeface="標楷體" panose="03000509000000000000" pitchFamily="65" charset="-120"/>
                <a:cs typeface="Times New Roman" panose="02020603050405020304" pitchFamily="18" charset="0"/>
              </a:rPr>
              <a:t>DQ</a:t>
            </a:r>
            <a:r>
              <a:rPr lang="zh-TW" altLang="en-US" sz="3200" dirty="0">
                <a:solidFill>
                  <a:srgbClr val="CC6600"/>
                </a:solidFill>
                <a:latin typeface="Times New Roman" panose="02020603050405020304" pitchFamily="18" charset="0"/>
                <a:ea typeface="標楷體" panose="03000509000000000000" pitchFamily="65" charset="-120"/>
                <a:cs typeface="Times New Roman" panose="02020603050405020304" pitchFamily="18" charset="0"/>
              </a:rPr>
              <a:t>）某些人士參選公職的資格有否侵犯他們的被選舉權</a:t>
            </a:r>
            <a:endParaRPr lang="en-US" altLang="zh-TW" sz="3200" dirty="0">
              <a:solidFill>
                <a:srgbClr val="CC660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30000"/>
              </a:lnSpc>
              <a:buFont typeface="Wingdings" panose="05000000000000000000" pitchFamily="2" charset="2"/>
              <a:buChar char="§"/>
            </a:pPr>
            <a:r>
              <a:rPr lang="zh-TW" altLang="zh-HK" sz="3200" kern="100" dirty="0">
                <a:effectLst/>
                <a:latin typeface="Times New Roman" panose="02020603050405020304" pitchFamily="18" charset="0"/>
                <a:ea typeface="標楷體" panose="03000509000000000000" pitchFamily="65" charset="-120"/>
                <a:cs typeface="Wingdings" panose="05000000000000000000" pitchFamily="2" charset="2"/>
              </a:rPr>
              <a:t>《基本法》第二十六條「香港特別行政區永久性居民依法享有選舉權和被選舉權」與《公民權利和政治權利國際公約》雖然保障個人的選舉權與被選舉權，但這些權利並非絕對和必然的；</a:t>
            </a:r>
            <a:endParaRPr lang="zh-TW" altLang="zh-HK" sz="3200" kern="100" dirty="0">
              <a:effectLst/>
              <a:latin typeface="Times New Roman" panose="02020603050405020304" pitchFamily="18" charset="0"/>
              <a:ea typeface="SimSun" panose="02010600030101010101" pitchFamily="2" charset="-122"/>
              <a:cs typeface="Wingdings" panose="05000000000000000000" pitchFamily="2" charset="2"/>
            </a:endParaRPr>
          </a:p>
          <a:p>
            <a:pPr>
              <a:lnSpc>
                <a:spcPct val="130000"/>
              </a:lnSpc>
            </a:pPr>
            <a:r>
              <a:rPr lang="zh-TW" altLang="zh-HK" sz="3200" kern="100" dirty="0">
                <a:effectLst/>
                <a:latin typeface="Times New Roman" panose="02020603050405020304" pitchFamily="18" charset="0"/>
                <a:ea typeface="標楷體" panose="03000509000000000000" pitchFamily="65" charset="-120"/>
                <a:cs typeface="Times New Roman" panose="02020603050405020304" pitchFamily="18" charset="0"/>
              </a:rPr>
              <a:t>歐洲人權法院在</a:t>
            </a:r>
            <a:r>
              <a:rPr lang="en-US" altLang="zh-HK" sz="3200" kern="100" dirty="0" err="1">
                <a:effectLst/>
                <a:latin typeface="Times New Roman" panose="02020603050405020304" pitchFamily="18" charset="0"/>
                <a:ea typeface="標楷體" panose="03000509000000000000" pitchFamily="65" charset="-120"/>
              </a:rPr>
              <a:t>Ždanoka</a:t>
            </a:r>
            <a:r>
              <a:rPr lang="en-US" altLang="zh-HK" sz="3200" kern="100" dirty="0">
                <a:effectLst/>
                <a:latin typeface="Times New Roman" panose="02020603050405020304" pitchFamily="18" charset="0"/>
                <a:ea typeface="標楷體" panose="03000509000000000000" pitchFamily="65" charset="-120"/>
              </a:rPr>
              <a:t> </a:t>
            </a:r>
            <a:r>
              <a:rPr lang="zh-TW" altLang="zh-HK" sz="3200" kern="100" dirty="0">
                <a:effectLst/>
                <a:latin typeface="Times New Roman" panose="02020603050405020304" pitchFamily="18" charset="0"/>
                <a:ea typeface="標楷體" panose="03000509000000000000" pitchFamily="65" charset="-120"/>
                <a:cs typeface="Times New Roman" panose="02020603050405020304" pitchFamily="18" charset="0"/>
              </a:rPr>
              <a:t>對拉脫維亞案</a:t>
            </a:r>
            <a:r>
              <a:rPr lang="en-US" altLang="zh-TW" sz="32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HK" sz="3200" kern="100" dirty="0">
                <a:effectLst/>
                <a:latin typeface="Times New Roman" panose="02020603050405020304" pitchFamily="18" charset="0"/>
                <a:ea typeface="標楷體" panose="03000509000000000000" pitchFamily="65" charset="-120"/>
                <a:cs typeface="Times New Roman" panose="02020603050405020304" pitchFamily="18" charset="0"/>
              </a:rPr>
              <a:t>中確認拉脫維亞有權採取措施保護</a:t>
            </a:r>
            <a:r>
              <a:rPr lang="zh-TW" altLang="zh-HK" sz="3200" kern="100" dirty="0">
                <a:effectLst/>
                <a:ea typeface="標楷體" panose="03000509000000000000" pitchFamily="65" charset="-120"/>
                <a:cs typeface="Times New Roman" panose="02020603050405020304" pitchFamily="18" charset="0"/>
              </a:rPr>
              <a:t>自身的國家安全和政制秩序，限制議會參選人的資格，包括曾威脅拉脫維亞政治體制的人。</a:t>
            </a:r>
            <a:endParaRPr lang="en-US" altLang="zh-TW" sz="3200" kern="100" dirty="0">
              <a:effectLst/>
              <a:ea typeface="標楷體" panose="03000509000000000000" pitchFamily="65" charset="-120"/>
              <a:cs typeface="Times New Roman" panose="02020603050405020304" pitchFamily="18" charset="0"/>
            </a:endParaRPr>
          </a:p>
          <a:p>
            <a:pPr marL="0" indent="0">
              <a:lnSpc>
                <a:spcPct val="130000"/>
              </a:lnSpc>
              <a:spcBef>
                <a:spcPts val="1800"/>
              </a:spcBef>
              <a:buNone/>
            </a:pPr>
            <a:r>
              <a:rPr lang="en-US" altLang="zh-TW" sz="2400" dirty="0">
                <a:effectLst/>
                <a:latin typeface="Times New Roman" panose="02020603050405020304" pitchFamily="18" charset="0"/>
                <a:cs typeface="Times New Roman" panose="02020603050405020304" pitchFamily="18" charset="0"/>
              </a:rPr>
              <a:t>*</a:t>
            </a:r>
            <a:r>
              <a:rPr lang="zh-TW" altLang="zh-HK" sz="2400" dirty="0">
                <a:effectLst/>
                <a:latin typeface="Times New Roman" panose="02020603050405020304" pitchFamily="18" charset="0"/>
                <a:cs typeface="Times New Roman" panose="02020603050405020304" pitchFamily="18" charset="0"/>
              </a:rPr>
              <a:t> </a:t>
            </a:r>
            <a:r>
              <a:rPr lang="en-US" altLang="zh-HK"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(2007) 45 </a:t>
            </a:r>
            <a:r>
              <a:rPr lang="zh-TW" altLang="zh-HK"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歐洲人權報告（</a:t>
            </a:r>
            <a:r>
              <a:rPr lang="en-US" altLang="zh-HK"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EHRR</a:t>
            </a:r>
            <a:r>
              <a:rPr lang="zh-TW" altLang="zh-HK"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HK"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17</a:t>
            </a:r>
            <a:endParaRPr lang="zh-TW" altLang="zh-HK" sz="24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a:extLst>
              <a:ext uri="{FF2B5EF4-FFF2-40B4-BE49-F238E27FC236}">
                <a16:creationId xmlns:a16="http://schemas.microsoft.com/office/drawing/2014/main" id="{24B82FBF-9281-4D05-97AC-EE8EF8E55D47}"/>
              </a:ext>
            </a:extLst>
          </p:cNvPr>
          <p:cNvSpPr txBox="1">
            <a:spLocks/>
          </p:cNvSpPr>
          <p:nvPr/>
        </p:nvSpPr>
        <p:spPr>
          <a:xfrm>
            <a:off x="838200" y="136525"/>
            <a:ext cx="10515600" cy="1325563"/>
          </a:xfrm>
          <a:prstGeom prst="rect">
            <a:avLst/>
          </a:prstGeom>
          <a:solidFill>
            <a:srgbClr val="CC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4400" i="0" u="none" strike="noStrike" kern="1200" cap="none" spc="0" normalizeH="0" baseline="0" noProof="0" dirty="0">
                <a:ln>
                  <a:noFill/>
                </a:ln>
                <a:solidFill>
                  <a:schemeClr val="bg1"/>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2.2	</a:t>
            </a:r>
            <a:r>
              <a:rPr kumimoji="0" lang="zh-TW" altLang="en-US" sz="4400" i="0" u="none" strike="noStrike" kern="12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cs typeface="Times New Roman" panose="02020603050405020304" pitchFamily="18" charset="0"/>
              </a:rPr>
              <a:t>選舉制度的改革有助保障</a:t>
            </a:r>
            <a:endParaRPr kumimoji="0" lang="en-US" altLang="zh-TW" sz="4400" i="0" u="none" strike="noStrike" kern="12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zh-TW"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4400" i="0" u="none" strike="noStrike" kern="12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cs typeface="Times New Roman" panose="02020603050405020304" pitchFamily="18" charset="0"/>
              </a:rPr>
              <a:t>香港居民的人權</a:t>
            </a:r>
            <a:endParaRPr kumimoji="0" lang="zh-HK" altLang="en-US" sz="4400" i="0" u="none" strike="noStrike" kern="1200" cap="none" spc="0" normalizeH="0" baseline="0" noProof="0" dirty="0">
              <a:ln>
                <a:noFill/>
              </a:ln>
              <a:solidFill>
                <a:schemeClr val="bg1"/>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9758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0C13E14-63B8-48BD-B4C3-678D761DF1D3}"/>
              </a:ext>
            </a:extLst>
          </p:cNvPr>
          <p:cNvSpPr>
            <a:spLocks noGrp="1"/>
          </p:cNvSpPr>
          <p:nvPr>
            <p:ph type="sldNum" sz="quarter" idx="12"/>
          </p:nvPr>
        </p:nvSpPr>
        <p:spPr/>
        <p:txBody>
          <a:bodyPr/>
          <a:lstStyle/>
          <a:p>
            <a:fld id="{10E6A508-BB07-4B8A-901D-15D03AC66BA5}" type="slidenum">
              <a:rPr lang="zh-HK" altLang="en-US" smtClean="0"/>
              <a:t>33</a:t>
            </a:fld>
            <a:endParaRPr lang="zh-HK" altLang="en-US"/>
          </a:p>
        </p:txBody>
      </p:sp>
      <p:pic>
        <p:nvPicPr>
          <p:cNvPr id="3" name="圖片 2" descr="2021European Court of Human Rights游玩攻略,法院的造型非常的超现代，银...【去哪儿攻略】">
            <a:extLst>
              <a:ext uri="{FF2B5EF4-FFF2-40B4-BE49-F238E27FC236}">
                <a16:creationId xmlns:a16="http://schemas.microsoft.com/office/drawing/2014/main" id="{F2472243-5752-4A17-98F7-0322B2BC6F5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0338" y="0"/>
            <a:ext cx="7573993" cy="5668887"/>
          </a:xfrm>
          <a:prstGeom prst="rect">
            <a:avLst/>
          </a:prstGeom>
          <a:noFill/>
          <a:ln>
            <a:noFill/>
          </a:ln>
        </p:spPr>
      </p:pic>
      <p:sp>
        <p:nvSpPr>
          <p:cNvPr id="4" name="文字方塊 3">
            <a:extLst>
              <a:ext uri="{FF2B5EF4-FFF2-40B4-BE49-F238E27FC236}">
                <a16:creationId xmlns:a16="http://schemas.microsoft.com/office/drawing/2014/main" id="{FEA92F9C-725B-4D83-BE2D-458DC8DF9BC6}"/>
              </a:ext>
            </a:extLst>
          </p:cNvPr>
          <p:cNvSpPr txBox="1"/>
          <p:nvPr/>
        </p:nvSpPr>
        <p:spPr>
          <a:xfrm>
            <a:off x="1040921" y="5711748"/>
            <a:ext cx="10110158" cy="954107"/>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斯特拉斯堡歐洲人權法院，是歐洲最高的人權法院機構。法院建築的造型像一個巨大的天平，表示著對人權和平等的尊重。</a:t>
            </a:r>
            <a:endParaRPr lang="zh-HK"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5435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419818" y="655983"/>
            <a:ext cx="11278539" cy="6106382"/>
          </a:xfrm>
          <a:solidFill>
            <a:srgbClr val="FF9900"/>
          </a:solidFill>
        </p:spPr>
        <p:txBody>
          <a:bodyPr vert="horz">
            <a:noAutofit/>
          </a:bodyPr>
          <a:lstStyle/>
          <a:p>
            <a:pPr marL="0" indent="0" algn="ctr">
              <a:buNone/>
            </a:pPr>
            <a:r>
              <a:rPr lang="zh-TW" altLang="zh-HK" sz="3200" b="1" u="sng" kern="100" dirty="0">
                <a:latin typeface="Times New Roman" panose="02020603050405020304" pitchFamily="18" charset="0"/>
                <a:ea typeface="標楷體" panose="03000509000000000000" pitchFamily="65" charset="-120"/>
              </a:rPr>
              <a:t>完善香港特區選舉制度讓「一國兩制」行穩致遠</a:t>
            </a:r>
            <a:endParaRPr lang="en-US" altLang="zh-TW" sz="3200" b="1" u="sng" kern="100" dirty="0">
              <a:latin typeface="Times New Roman" panose="02020603050405020304" pitchFamily="18" charset="0"/>
              <a:ea typeface="標楷體" panose="03000509000000000000" pitchFamily="65" charset="-120"/>
            </a:endParaRPr>
          </a:p>
          <a:p>
            <a:pPr marL="0" indent="0">
              <a:lnSpc>
                <a:spcPct val="120000"/>
              </a:lnSpc>
              <a:spcBef>
                <a:spcPts val="1200"/>
              </a:spcBef>
              <a:buNone/>
            </a:pPr>
            <a:r>
              <a:rPr lang="en-US" altLang="zh-TW" sz="3200" kern="100" dirty="0">
                <a:latin typeface="Times New Roman" panose="02020603050405020304" pitchFamily="18" charset="0"/>
                <a:ea typeface="SimSun" panose="02010600030101010101" pitchFamily="2" charset="-122"/>
              </a:rPr>
              <a:t>         </a:t>
            </a:r>
            <a:r>
              <a:rPr lang="zh-TW" altLang="zh-HK" sz="2300" kern="100" dirty="0">
                <a:latin typeface="Times New Roman" panose="02020603050405020304" pitchFamily="18" charset="0"/>
                <a:ea typeface="標楷體" panose="03000509000000000000" pitchFamily="65" charset="-120"/>
              </a:rPr>
              <a:t>在任何一個地方，管治權都應該掌握在愛國者手上，由愛國者治理是一項基本準則。</a:t>
            </a:r>
            <a:r>
              <a:rPr lang="zh-TW" altLang="zh-HK" sz="2300" kern="100" dirty="0">
                <a:solidFill>
                  <a:schemeClr val="bg1"/>
                </a:solidFill>
                <a:latin typeface="Times New Roman" panose="02020603050405020304" pitchFamily="18" charset="0"/>
                <a:ea typeface="標楷體" panose="03000509000000000000" pitchFamily="65" charset="-120"/>
              </a:rPr>
              <a:t>鄧小平先生在構想「一國兩制」時，已指出港人治港的標準必須是以愛國者為主體。</a:t>
            </a:r>
            <a:r>
              <a:rPr lang="zh-TW" altLang="zh-HK" sz="2300" kern="100" dirty="0">
                <a:latin typeface="Times New Roman" panose="02020603050405020304" pitchFamily="18" charset="0"/>
                <a:ea typeface="標楷體" panose="03000509000000000000" pitchFamily="65" charset="-120"/>
              </a:rPr>
              <a:t>因此「愛國者治港」的準則早已包含在「一國兩制」的方針內。要更好地落實「愛國者治港」的原則，完善香港特區的選舉制度就是當中的關鍵所在。這樣才能夠有效維護由《憲法》和《基本法》確立的憲制秩序，讓香港繼續保持繁榮和穩定。</a:t>
            </a:r>
            <a:endParaRPr lang="en-US" altLang="zh-TW" sz="2300" kern="100" dirty="0">
              <a:latin typeface="Times New Roman" panose="02020603050405020304" pitchFamily="18" charset="0"/>
              <a:ea typeface="標楷體" panose="03000509000000000000" pitchFamily="65" charset="-120"/>
            </a:endParaRPr>
          </a:p>
          <a:p>
            <a:pPr marL="0" indent="0">
              <a:lnSpc>
                <a:spcPct val="120000"/>
              </a:lnSpc>
              <a:spcBef>
                <a:spcPts val="1200"/>
              </a:spcBef>
              <a:spcAft>
                <a:spcPts val="1200"/>
              </a:spcAft>
              <a:buNone/>
            </a:pPr>
            <a:r>
              <a:rPr lang="zh-TW" altLang="en-US" sz="2300" kern="100" dirty="0">
                <a:latin typeface="Times New Roman" panose="02020603050405020304" pitchFamily="18" charset="0"/>
                <a:ea typeface="標楷體" panose="03000509000000000000" pitchFamily="65" charset="-120"/>
              </a:rPr>
              <a:t>        過去數年，有些人透過不同渠道宣揚不用守法的意識，甚至反中亂港的思維。在</a:t>
            </a:r>
            <a:r>
              <a:rPr lang="en-US" altLang="zh-TW" sz="2300" kern="100" dirty="0">
                <a:latin typeface="Times New Roman" panose="02020603050405020304" pitchFamily="18" charset="0"/>
                <a:ea typeface="標楷體" panose="03000509000000000000" pitchFamily="65" charset="-120"/>
              </a:rPr>
              <a:t>2019</a:t>
            </a:r>
            <a:r>
              <a:rPr lang="zh-TW" altLang="en-US" sz="2300" kern="100" dirty="0">
                <a:latin typeface="Times New Roman" panose="02020603050405020304" pitchFamily="18" charset="0"/>
                <a:ea typeface="標楷體" panose="03000509000000000000" pitchFamily="65" charset="-120"/>
              </a:rPr>
              <a:t>年，社會開始充斥著各種暴力破壞的行徑，有人甚至公然鼓吹「港獨」，激進分離勢力通過各類選舉進入特區治理架構。這種</a:t>
            </a:r>
            <a:r>
              <a:rPr lang="zh-TW" altLang="en-US" sz="2300" kern="100" dirty="0">
                <a:solidFill>
                  <a:schemeClr val="bg1"/>
                </a:solidFill>
                <a:latin typeface="Times New Roman" panose="02020603050405020304" pitchFamily="18" charset="0"/>
                <a:ea typeface="標楷體" panose="03000509000000000000" pitchFamily="65" charset="-120"/>
              </a:rPr>
              <a:t>情況顯示香港現行的選舉制度存有漏洞，因此有必要採取措施處理相關問題，才能夠令「一國兩制」得以沿著正確的方向貫徹落實。</a:t>
            </a:r>
            <a:endParaRPr lang="en-US" altLang="zh-TW" sz="2300" kern="100" dirty="0">
              <a:solidFill>
                <a:schemeClr val="bg1"/>
              </a:solidFill>
              <a:latin typeface="Times New Roman" panose="02020603050405020304" pitchFamily="18" charset="0"/>
              <a:ea typeface="標楷體" panose="03000509000000000000" pitchFamily="65" charset="-120"/>
            </a:endParaRPr>
          </a:p>
          <a:p>
            <a:pPr marL="0" lvl="0" indent="0" algn="r">
              <a:spcBef>
                <a:spcPts val="300"/>
              </a:spcBef>
              <a:spcAft>
                <a:spcPts val="1200"/>
              </a:spcAft>
              <a:buNone/>
            </a:pPr>
            <a:r>
              <a:rPr lang="zh-TW" altLang="en-US" sz="2300" i="1" kern="100" dirty="0">
                <a:solidFill>
                  <a:prstClr val="black"/>
                </a:solidFill>
                <a:latin typeface="標楷體" panose="03000509000000000000" pitchFamily="65" charset="-120"/>
                <a:ea typeface="標楷體" panose="03000509000000000000" pitchFamily="65" charset="-120"/>
              </a:rPr>
              <a:t>資料來源：鄭若驊，律政司司長網誌，</a:t>
            </a:r>
            <a:r>
              <a:rPr lang="en-US" altLang="zh-TW" sz="2300" i="1" kern="100" dirty="0">
                <a:solidFill>
                  <a:prstClr val="black"/>
                </a:solidFill>
                <a:latin typeface="標楷體" panose="03000509000000000000" pitchFamily="65" charset="-120"/>
                <a:ea typeface="標楷體" panose="03000509000000000000" pitchFamily="65" charset="-120"/>
              </a:rPr>
              <a:t>2021</a:t>
            </a:r>
            <a:r>
              <a:rPr lang="zh-TW" altLang="en-US" sz="2300" i="1" kern="100" dirty="0">
                <a:solidFill>
                  <a:prstClr val="black"/>
                </a:solidFill>
                <a:latin typeface="標楷體" panose="03000509000000000000" pitchFamily="65" charset="-120"/>
                <a:ea typeface="標楷體" panose="03000509000000000000" pitchFamily="65" charset="-120"/>
              </a:rPr>
              <a:t>年</a:t>
            </a:r>
            <a:r>
              <a:rPr lang="en-US" altLang="zh-TW" sz="2300" i="1" kern="100" dirty="0">
                <a:solidFill>
                  <a:prstClr val="black"/>
                </a:solidFill>
                <a:latin typeface="標楷體" panose="03000509000000000000" pitchFamily="65" charset="-120"/>
                <a:ea typeface="標楷體" panose="03000509000000000000" pitchFamily="65" charset="-120"/>
              </a:rPr>
              <a:t>3</a:t>
            </a:r>
            <a:r>
              <a:rPr lang="zh-TW" altLang="en-US" sz="2300" i="1" kern="100" dirty="0">
                <a:solidFill>
                  <a:prstClr val="black"/>
                </a:solidFill>
                <a:latin typeface="標楷體" panose="03000509000000000000" pitchFamily="65" charset="-120"/>
                <a:ea typeface="標楷體" panose="03000509000000000000" pitchFamily="65" charset="-120"/>
              </a:rPr>
              <a:t>月</a:t>
            </a:r>
            <a:r>
              <a:rPr lang="en-US" altLang="zh-TW" sz="2300" i="1" kern="100" dirty="0">
                <a:solidFill>
                  <a:prstClr val="black"/>
                </a:solidFill>
                <a:latin typeface="標楷體" panose="03000509000000000000" pitchFamily="65" charset="-120"/>
                <a:ea typeface="標楷體" panose="03000509000000000000" pitchFamily="65" charset="-120"/>
              </a:rPr>
              <a:t>6</a:t>
            </a:r>
            <a:r>
              <a:rPr lang="zh-TW" altLang="en-US" sz="2300" i="1" kern="100" dirty="0">
                <a:solidFill>
                  <a:prstClr val="black"/>
                </a:solidFill>
                <a:latin typeface="標楷體" panose="03000509000000000000" pitchFamily="65" charset="-120"/>
                <a:ea typeface="標楷體" panose="03000509000000000000" pitchFamily="65" charset="-120"/>
              </a:rPr>
              <a:t>日，見</a:t>
            </a:r>
            <a:r>
              <a:rPr lang="en-US" altLang="zh-TW" sz="2300" i="1"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https://www.doj.gov.hk/tc/community_engagement/sj_blog/20210306_blog1.html</a:t>
            </a:r>
            <a:r>
              <a:rPr lang="en-US" altLang="zh-TW" sz="2300" i="1"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p>
          <a:p>
            <a:pPr marL="0" lvl="0" indent="0">
              <a:spcBef>
                <a:spcPts val="600"/>
              </a:spcBef>
              <a:buNone/>
            </a:pPr>
            <a:endParaRPr lang="en-US" altLang="zh-TW" sz="2000" kern="100" dirty="0">
              <a:solidFill>
                <a:prstClr val="black"/>
              </a:solidFill>
              <a:latin typeface="新細明體" panose="02020500000000000000" pitchFamily="18" charset="-120"/>
            </a:endParaRPr>
          </a:p>
          <a:p>
            <a:pPr marL="0" indent="0">
              <a:spcBef>
                <a:spcPts val="300"/>
              </a:spcBef>
              <a:buNone/>
            </a:pPr>
            <a:endParaRPr lang="zh-TW" altLang="zh-HK" kern="100" dirty="0">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9162690" y="631471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21506" name="圖片 42" descr="小結_logo">
            <a:extLst>
              <a:ext uri="{FF2B5EF4-FFF2-40B4-BE49-F238E27FC236}">
                <a16:creationId xmlns:a16="http://schemas.microsoft.com/office/drawing/2014/main" id="{44DE3ED5-CB4F-47E5-892D-A043C2C25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24" y="95635"/>
            <a:ext cx="1153211" cy="161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19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p:txBody>
          <a:bodyPr vert="horz">
            <a:normAutofit/>
          </a:bodyPr>
          <a:lstStyle/>
          <a:p>
            <a:pPr marL="0" indent="0">
              <a:spcAft>
                <a:spcPts val="1200"/>
              </a:spcAft>
              <a:buNone/>
            </a:pPr>
            <a:r>
              <a:rPr lang="en-US" altLang="zh-HK" sz="3200" kern="100" dirty="0">
                <a:effectLst/>
                <a:latin typeface="Times New Roman" panose="02020603050405020304" pitchFamily="18" charset="0"/>
                <a:ea typeface="標楷體" panose="03000509000000000000" pitchFamily="65" charset="-120"/>
              </a:rPr>
              <a:t>         2019</a:t>
            </a:r>
            <a:r>
              <a:rPr lang="zh-TW" altLang="zh-HK" sz="3200" kern="100" dirty="0">
                <a:effectLst/>
                <a:latin typeface="Times New Roman" panose="02020603050405020304" pitchFamily="18" charset="0"/>
                <a:ea typeface="標楷體" panose="03000509000000000000" pitchFamily="65" charset="-120"/>
              </a:rPr>
              <a:t>年「修例風波」給我們上了一堂課，當</a:t>
            </a:r>
            <a:r>
              <a:rPr lang="zh-TW" altLang="zh-HK" sz="3200" kern="100" dirty="0">
                <a:solidFill>
                  <a:srgbClr val="0000FF"/>
                </a:solidFill>
                <a:effectLst/>
                <a:latin typeface="Times New Roman" panose="02020603050405020304" pitchFamily="18" charset="0"/>
                <a:ea typeface="標楷體" panose="03000509000000000000" pitchFamily="65" charset="-120"/>
              </a:rPr>
              <a:t>社會的安全得不到有效維護時</a:t>
            </a:r>
            <a:r>
              <a:rPr lang="zh-TW" altLang="zh-HK" sz="3200" kern="100" dirty="0">
                <a:effectLst/>
                <a:latin typeface="Times New Roman" panose="02020603050405020304" pitchFamily="18" charset="0"/>
                <a:ea typeface="標楷體" panose="03000509000000000000" pitchFamily="65" charset="-120"/>
              </a:rPr>
              <a:t>，居民的生命、財產安全以及根據《基本法》和</a:t>
            </a:r>
            <a:r>
              <a:rPr lang="zh-HK" altLang="zh-HK" sz="3200" kern="100" dirty="0">
                <a:effectLst/>
                <a:latin typeface="Times New Roman" panose="02020603050405020304" pitchFamily="18" charset="0"/>
                <a:ea typeface="標楷體" panose="03000509000000000000" pitchFamily="65" charset="-120"/>
              </a:rPr>
              <a:t>相</a:t>
            </a:r>
            <a:r>
              <a:rPr lang="zh-TW" altLang="zh-HK" sz="3200" kern="100" dirty="0">
                <a:effectLst/>
                <a:latin typeface="Times New Roman" panose="02020603050405020304" pitchFamily="18" charset="0"/>
                <a:ea typeface="標楷體" panose="03000509000000000000" pitchFamily="65" charset="-120"/>
              </a:rPr>
              <a:t>關</a:t>
            </a:r>
            <a:r>
              <a:rPr lang="zh-HK" altLang="zh-HK" sz="3200" kern="100" dirty="0">
                <a:effectLst/>
                <a:latin typeface="Times New Roman" panose="02020603050405020304" pitchFamily="18" charset="0"/>
                <a:ea typeface="標楷體" panose="03000509000000000000" pitchFamily="65" charset="-120"/>
              </a:rPr>
              <a:t>國際</a:t>
            </a:r>
            <a:r>
              <a:rPr lang="zh-TW" altLang="zh-HK" sz="3200" kern="100" dirty="0">
                <a:effectLst/>
                <a:latin typeface="Times New Roman" panose="02020603050405020304" pitchFamily="18" charset="0"/>
                <a:ea typeface="標楷體" panose="03000509000000000000" pitchFamily="65" charset="-120"/>
              </a:rPr>
              <a:t>人權公約適用於香港的有關規定</a:t>
            </a:r>
            <a:r>
              <a:rPr lang="zh-HK" altLang="zh-HK" sz="3200" kern="100" dirty="0">
                <a:effectLst/>
                <a:latin typeface="Times New Roman" panose="02020603050405020304" pitchFamily="18" charset="0"/>
                <a:ea typeface="標楷體" panose="03000509000000000000" pitchFamily="65" charset="-120"/>
              </a:rPr>
              <a:t>所</a:t>
            </a:r>
            <a:r>
              <a:rPr lang="zh-TW" altLang="zh-HK" sz="3200" kern="100" dirty="0">
                <a:effectLst/>
                <a:latin typeface="Times New Roman" panose="02020603050405020304" pitchFamily="18" charset="0"/>
                <a:ea typeface="標楷體" panose="03000509000000000000" pitchFamily="65" charset="-120"/>
              </a:rPr>
              <a:t>享有的</a:t>
            </a:r>
            <a:r>
              <a:rPr lang="zh-TW" altLang="zh-HK" sz="3200" kern="100" dirty="0">
                <a:solidFill>
                  <a:srgbClr val="0000FF"/>
                </a:solidFill>
                <a:effectLst/>
                <a:latin typeface="Times New Roman" panose="02020603050405020304" pitchFamily="18" charset="0"/>
                <a:ea typeface="標楷體" panose="03000509000000000000" pitchFamily="65" charset="-120"/>
              </a:rPr>
              <a:t>權利和自由都無法得到有效保障</a:t>
            </a:r>
            <a:r>
              <a:rPr lang="zh-TW" altLang="zh-HK" sz="3200" kern="100" dirty="0">
                <a:effectLst/>
                <a:latin typeface="Times New Roman" panose="02020603050405020304" pitchFamily="18" charset="0"/>
                <a:ea typeface="標楷體" panose="03000509000000000000" pitchFamily="65" charset="-120"/>
              </a:rPr>
              <a:t>。完善選舉制度，確保愛國者治港，有助保障香港居民的人權，</a:t>
            </a:r>
            <a:r>
              <a:rPr lang="zh-TW" altLang="zh-HK" sz="3200" u="sng"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保持香港特別行政區的繁榮穩定，</a:t>
            </a:r>
            <a:r>
              <a:rPr lang="zh-TW" altLang="zh-HK" sz="3200" u="sng" kern="100" dirty="0">
                <a:effectLst/>
                <a:latin typeface="Times New Roman" panose="02020603050405020304" pitchFamily="18" charset="0"/>
                <a:ea typeface="標楷體" panose="03000509000000000000" pitchFamily="65" charset="-120"/>
              </a:rPr>
              <a:t>讓「一國兩制」行穩致遠</a:t>
            </a:r>
            <a:r>
              <a:rPr lang="zh-TW" altLang="zh-HK" sz="3200" kern="100" dirty="0">
                <a:effectLst/>
                <a:latin typeface="Times New Roman" panose="02020603050405020304" pitchFamily="18" charset="0"/>
                <a:ea typeface="標楷體" panose="03000509000000000000" pitchFamily="65" charset="-120"/>
              </a:rPr>
              <a:t>。</a:t>
            </a:r>
            <a:endParaRPr lang="zh-TW" altLang="zh-HK" sz="3200" kern="100" dirty="0">
              <a:effectLst/>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184">
            <a:extLst>
              <a:ext uri="{FF2B5EF4-FFF2-40B4-BE49-F238E27FC236}">
                <a16:creationId xmlns:a16="http://schemas.microsoft.com/office/drawing/2014/main" id="{E6FB3E64-1909-4C73-9698-70601D1DD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437" y="353377"/>
            <a:ext cx="2958762" cy="1472248"/>
          </a:xfrm>
          <a:prstGeom prst="rect">
            <a:avLst/>
          </a:prstGeom>
          <a:noFill/>
          <a:ln>
            <a:noFill/>
          </a:ln>
        </p:spPr>
      </p:pic>
    </p:spTree>
    <p:extLst>
      <p:ext uri="{BB962C8B-B14F-4D97-AF65-F5344CB8AC3E}">
        <p14:creationId xmlns:p14="http://schemas.microsoft.com/office/powerpoint/2010/main" val="251890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831850" y="768350"/>
            <a:ext cx="10515600" cy="2852737"/>
          </a:xfrm>
        </p:spPr>
        <p:txBody>
          <a:bodyPr/>
          <a:lstStyle/>
          <a:p>
            <a:pPr marL="228600" marR="0" lvl="0" indent="-228600" defTabSz="914400" rtl="0" eaLnBrk="1" fontAlgn="auto" latinLnBrk="0" hangingPunct="1">
              <a:lnSpc>
                <a:spcPct val="90000"/>
              </a:lnSpc>
              <a:spcBef>
                <a:spcPts val="1000"/>
              </a:spcBef>
              <a:spcAft>
                <a:spcPts val="0"/>
              </a:spcAft>
              <a:tabLst/>
              <a:defRPr/>
            </a:pPr>
            <a:r>
              <a:rPr lang="zh-TW" altLang="en-US" sz="5400" b="1" kern="100" dirty="0">
                <a:solidFill>
                  <a:srgbClr val="6600FF"/>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5400" b="1" kern="100" dirty="0">
                <a:solidFill>
                  <a:srgbClr val="CC6600"/>
                </a:solidFill>
                <a:effectLst/>
                <a:latin typeface="Times New Roman" panose="02020603050405020304" pitchFamily="18" charset="0"/>
                <a:ea typeface="標楷體" panose="03000509000000000000" pitchFamily="65" charset="-120"/>
                <a:cs typeface="Times New Roman" panose="02020603050405020304" pitchFamily="18" charset="0"/>
              </a:rPr>
              <a:t>人權的界限和社會責任</a:t>
            </a:r>
            <a:br>
              <a:rPr lang="en-US" altLang="zh-TW" sz="5400" b="1" kern="100" dirty="0">
                <a:solidFill>
                  <a:srgbClr val="ED7D31"/>
                </a:solidFill>
                <a:effectLst/>
                <a:latin typeface="Times New Roman" panose="02020603050405020304" pitchFamily="18" charset="0"/>
                <a:ea typeface="標楷體" panose="03000509000000000000" pitchFamily="65" charset="-120"/>
                <a:cs typeface="Times New Roman" panose="02020603050405020304" pitchFamily="18" charset="0"/>
              </a:rPr>
            </a:br>
            <a:endParaRPr lang="zh-HK" altLang="en-US" dirty="0"/>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Oval 275">
            <a:extLst>
              <a:ext uri="{FF2B5EF4-FFF2-40B4-BE49-F238E27FC236}">
                <a16:creationId xmlns:a16="http://schemas.microsoft.com/office/drawing/2014/main" id="{1BB3C995-4839-4ABC-A3EE-36E8AA713CA0}"/>
              </a:ext>
            </a:extLst>
          </p:cNvPr>
          <p:cNvSpPr/>
          <p:nvPr/>
        </p:nvSpPr>
        <p:spPr>
          <a:xfrm>
            <a:off x="1021631" y="1621767"/>
            <a:ext cx="979697" cy="1118720"/>
          </a:xfrm>
          <a:prstGeom prst="ellipse">
            <a:avLst/>
          </a:prstGeom>
          <a:solidFill>
            <a:srgbClr val="CC6600"/>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3</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
        <p:nvSpPr>
          <p:cNvPr id="7" name="文字版面配置區 6">
            <a:extLst>
              <a:ext uri="{FF2B5EF4-FFF2-40B4-BE49-F238E27FC236}">
                <a16:creationId xmlns:a16="http://schemas.microsoft.com/office/drawing/2014/main" id="{9979EEA3-B0FC-4FDC-AB07-11D0E8C960F6}"/>
              </a:ext>
            </a:extLst>
          </p:cNvPr>
          <p:cNvSpPr>
            <a:spLocks noGrp="1"/>
          </p:cNvSpPr>
          <p:nvPr>
            <p:ph type="body" idx="1"/>
          </p:nvPr>
        </p:nvSpPr>
        <p:spPr/>
        <p:txBody>
          <a:bodyPr/>
          <a:lstStyle/>
          <a:p>
            <a:endParaRPr lang="zh-HK" altLang="en-US"/>
          </a:p>
        </p:txBody>
      </p:sp>
    </p:spTree>
    <p:extLst>
      <p:ext uri="{BB962C8B-B14F-4D97-AF65-F5344CB8AC3E}">
        <p14:creationId xmlns:p14="http://schemas.microsoft.com/office/powerpoint/2010/main" val="2443525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solidFill>
            <a:srgbClr val="CC6600"/>
          </a:solidFill>
        </p:spPr>
        <p:txBody>
          <a:bodyPr/>
          <a:lstStyle/>
          <a:p>
            <a:r>
              <a:rPr lang="en-US" altLang="zh-TW" dirty="0">
                <a:ea typeface="DFKai-SB" panose="03000509000000000000"/>
              </a:rPr>
              <a:t>       </a:t>
            </a:r>
            <a:r>
              <a:rPr lang="zh-TW" altLang="en-US" dirty="0">
                <a:solidFill>
                  <a:schemeClr val="bg1"/>
                </a:solidFill>
                <a:ea typeface="DFKai-SB" panose="03000509000000000000"/>
              </a:rPr>
              <a:t>人權的界限和社會責任</a:t>
            </a:r>
            <a:endParaRPr lang="zh-HK" altLang="en-US" dirty="0">
              <a:solidFill>
                <a:schemeClr val="bg1"/>
              </a:solidFill>
              <a:ea typeface="DFKai-SB" panose="0300050900000000000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8200" y="1820862"/>
            <a:ext cx="10515600" cy="4672013"/>
          </a:xfrm>
        </p:spPr>
        <p:txBody>
          <a:bodyPr vert="horz">
            <a:normAutofit/>
          </a:bodyPr>
          <a:lstStyle/>
          <a:p>
            <a:pPr marL="0" indent="0">
              <a:lnSpc>
                <a:spcPct val="110000"/>
              </a:lnSpc>
              <a:buNone/>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香港人權法案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保障被視為基本權利的</a:t>
            </a:r>
            <a:r>
              <a:rPr lang="zh-TW" altLang="en-US" sz="3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言論自由、和平集會、遊行和示威自由</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。但同時，在</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香港人權法案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下，</a:t>
            </a:r>
            <a:r>
              <a:rPr lang="zh-TW" altLang="en-US" sz="3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這些權利並不是絕對的，而是可以受到限制</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，這對於尊重他人的權利和維護公共秩序是不可或缺。</a:t>
            </a:r>
            <a:endParaRPr lang="zh-HK"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Oval 275">
            <a:extLst>
              <a:ext uri="{FF2B5EF4-FFF2-40B4-BE49-F238E27FC236}">
                <a16:creationId xmlns:a16="http://schemas.microsoft.com/office/drawing/2014/main" id="{F3522926-D971-44D6-A86D-2594CCFA49F8}"/>
              </a:ext>
            </a:extLst>
          </p:cNvPr>
          <p:cNvSpPr>
            <a:spLocks noChangeArrowheads="1"/>
          </p:cNvSpPr>
          <p:nvPr/>
        </p:nvSpPr>
        <p:spPr bwMode="auto">
          <a:xfrm>
            <a:off x="247776" y="471934"/>
            <a:ext cx="1180848" cy="1143477"/>
          </a:xfrm>
          <a:prstGeom prst="ellipse">
            <a:avLst/>
          </a:prstGeom>
          <a:solidFill>
            <a:srgbClr val="CC6600"/>
          </a:solidFill>
          <a:ln w="12700">
            <a:solidFill>
              <a:srgbClr val="C45911"/>
            </a:solidFill>
            <a:round/>
            <a:headEnd/>
            <a:tailEnd/>
          </a:ln>
          <a:effectLst>
            <a:outerShdw dist="28398" dir="3806097" algn="ctr" rotWithShape="0">
              <a:srgbClr val="4E6128"/>
            </a:outerShdw>
          </a:effectLst>
        </p:spPr>
        <p:txBody>
          <a:bodyPr rot="0" vert="horz" wrap="square" lIns="91440" tIns="45720" rIns="91440" bIns="45720" anchor="t" anchorCtr="0" upright="1">
            <a:noAutofit/>
          </a:bodyPr>
          <a:lstStyle/>
          <a:p>
            <a:pPr algn="ctr"/>
            <a:r>
              <a:rPr lang="en-US" sz="4800" b="1" kern="100" spc="-100" dirty="0">
                <a:solidFill>
                  <a:srgbClr val="FFFFFF"/>
                </a:solidFill>
                <a:effectLst/>
                <a:latin typeface="Arial" panose="020B0604020202020204" pitchFamily="34" charset="0"/>
                <a:ea typeface="新細明體" panose="02020500000000000000" pitchFamily="18" charset="-120"/>
                <a:cs typeface="新細明體" panose="02020500000000000000" pitchFamily="18" charset="-120"/>
              </a:rPr>
              <a:t>3</a:t>
            </a:r>
            <a:endParaRPr lang="zh-TW" sz="48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199508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solidFill>
            <a:srgbClr val="CC6600"/>
          </a:solidFill>
        </p:spPr>
        <p:txBody>
          <a:bodyPr/>
          <a:lstStyle/>
          <a:p>
            <a:r>
              <a:rPr lang="en-US" altLang="zh-TW" dirty="0">
                <a:solidFill>
                  <a:schemeClr val="bg1"/>
                </a:solidFill>
                <a:ea typeface="DFKai-SB" panose="03000509000000000000"/>
              </a:rPr>
              <a:t>3.1	 </a:t>
            </a:r>
            <a:r>
              <a:rPr lang="zh-TW" altLang="en-US" dirty="0">
                <a:solidFill>
                  <a:schemeClr val="bg1"/>
                </a:solidFill>
                <a:ea typeface="DFKai-SB" panose="03000509000000000000"/>
              </a:rPr>
              <a:t>是否所有人權都是絕對而不受</a:t>
            </a:r>
            <a:br>
              <a:rPr lang="en-US" altLang="zh-TW" dirty="0">
                <a:solidFill>
                  <a:schemeClr val="bg1"/>
                </a:solidFill>
                <a:ea typeface="DFKai-SB" panose="03000509000000000000"/>
              </a:rPr>
            </a:br>
            <a:r>
              <a:rPr lang="en-US" altLang="zh-TW" dirty="0">
                <a:solidFill>
                  <a:schemeClr val="bg1"/>
                </a:solidFill>
                <a:ea typeface="DFKai-SB" panose="03000509000000000000"/>
              </a:rPr>
              <a:t>        </a:t>
            </a:r>
            <a:r>
              <a:rPr lang="zh-TW" altLang="en-US" dirty="0">
                <a:solidFill>
                  <a:schemeClr val="bg1"/>
                </a:solidFill>
                <a:ea typeface="DFKai-SB" panose="03000509000000000000"/>
              </a:rPr>
              <a:t>任何制約的？</a:t>
            </a:r>
            <a:endParaRPr lang="zh-HK" altLang="en-US" dirty="0">
              <a:solidFill>
                <a:schemeClr val="bg1"/>
              </a:solidFill>
              <a:ea typeface="DFKai-SB" panose="0300050900000000000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1850" y="1820861"/>
            <a:ext cx="10515600" cy="4672013"/>
          </a:xfrm>
        </p:spPr>
        <p:txBody>
          <a:bodyPr vert="horz">
            <a:normAutofit/>
          </a:bodyPr>
          <a:lstStyle/>
          <a:p>
            <a:pPr marL="0" indent="0">
              <a:lnSpc>
                <a:spcPct val="110000"/>
              </a:lnSpc>
              <a:buNone/>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    有人高呼「人權大過天」，但事實上除了少數例外，多數</a:t>
            </a:r>
            <a:r>
              <a:rPr lang="zh-TW" altLang="en-US" sz="32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人權如言論自由、和平集會、遊行和示威自由都不是絕對的，而是可依法受到合理限制</a:t>
            </a: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，這些限制可以基於維護公共安寧，公共秩序以及他人權利和自由為旨。</a:t>
            </a:r>
            <a:endParaRPr lang="en-US" altLang="zh-TW" sz="3200" dirty="0">
              <a:latin typeface="標楷體" panose="03000509000000000000" pitchFamily="65" charset="-120"/>
              <a:ea typeface="標楷體" panose="03000509000000000000" pitchFamily="65" charset="-120"/>
              <a:cs typeface="Times New Roman" panose="02020603050405020304" pitchFamily="18" charset="0"/>
            </a:endParaRPr>
          </a:p>
          <a:p>
            <a:pPr marL="0" indent="0" algn="r">
              <a:lnSpc>
                <a:spcPct val="110000"/>
              </a:lnSpc>
              <a:buNone/>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（參</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香港人權法案條例</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第十六條（三）和第十七）條）</a:t>
            </a:r>
            <a:endParaRPr lang="zh-HK" altLang="en-US" sz="3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32224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a:extLst>
              <a:ext uri="{FF2B5EF4-FFF2-40B4-BE49-F238E27FC236}">
                <a16:creationId xmlns:a16="http://schemas.microsoft.com/office/drawing/2014/main" id="{24B82FBF-9281-4D05-97AC-EE8EF8E55D47}"/>
              </a:ext>
            </a:extLst>
          </p:cNvPr>
          <p:cNvSpPr txBox="1">
            <a:spLocks/>
          </p:cNvSpPr>
          <p:nvPr/>
        </p:nvSpPr>
        <p:spPr>
          <a:xfrm>
            <a:off x="923744" y="89241"/>
            <a:ext cx="10515600" cy="1325563"/>
          </a:xfrm>
          <a:prstGeom prst="rect">
            <a:avLst/>
          </a:prstGeom>
          <a:solidFill>
            <a:srgbClr val="CC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4400" b="0" i="0" u="none" strike="noStrike" kern="1200" cap="none" spc="0" normalizeH="0" baseline="0" noProof="0" dirty="0">
                <a:ln>
                  <a:noFill/>
                </a:ln>
                <a:solidFill>
                  <a:schemeClr val="bg1"/>
                </a:solidFill>
                <a:effectLst/>
                <a:uLnTx/>
                <a:uFillTx/>
                <a:latin typeface="Times New Roman" panose="02020603050405020304" pitchFamily="18" charset="0"/>
                <a:ea typeface="DFKai-SB" panose="03000509000000000000"/>
                <a:cs typeface="Times New Roman" panose="02020603050405020304" pitchFamily="18" charset="0"/>
              </a:rPr>
              <a:t>3.1	 </a:t>
            </a:r>
            <a:r>
              <a:rPr kumimoji="0" lang="zh-TW" altLang="en-US" sz="4400" b="0" i="0" u="none" strike="noStrike" kern="1200" cap="none" spc="0" normalizeH="0" baseline="0" noProof="0" dirty="0">
                <a:ln>
                  <a:noFill/>
                </a:ln>
                <a:solidFill>
                  <a:schemeClr val="bg1"/>
                </a:solidFill>
                <a:effectLst/>
                <a:uLnTx/>
                <a:uFillTx/>
                <a:latin typeface="Times New Roman" panose="02020603050405020304" pitchFamily="18" charset="0"/>
                <a:ea typeface="DFKai-SB" panose="03000509000000000000"/>
                <a:cs typeface="Times New Roman" panose="02020603050405020304" pitchFamily="18" charset="0"/>
              </a:rPr>
              <a:t>是否所有人權都是絕對而不受</a:t>
            </a:r>
            <a:endParaRPr kumimoji="0" lang="en-US" altLang="zh-TW" sz="4400" b="0" i="0" u="none" strike="noStrike" kern="1200" cap="none" spc="0" normalizeH="0" baseline="0" noProof="0" dirty="0">
              <a:ln>
                <a:noFill/>
              </a:ln>
              <a:solidFill>
                <a:schemeClr val="bg1"/>
              </a:solidFill>
              <a:effectLst/>
              <a:uLnTx/>
              <a:uFillTx/>
              <a:latin typeface="Times New Roman" panose="02020603050405020304" pitchFamily="18" charset="0"/>
              <a:ea typeface="DFKai-SB" panose="03000509000000000000"/>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zh-TW" dirty="0">
                <a:solidFill>
                  <a:schemeClr val="bg1"/>
                </a:solidFill>
                <a:latin typeface="Times New Roman" panose="02020603050405020304" pitchFamily="18" charset="0"/>
                <a:ea typeface="DFKai-SB" panose="03000509000000000000"/>
                <a:cs typeface="Times New Roman" panose="02020603050405020304" pitchFamily="18" charset="0"/>
              </a:rPr>
              <a:t>       </a:t>
            </a:r>
            <a:r>
              <a:rPr kumimoji="0" lang="zh-TW" altLang="en-US" sz="4400" b="0" i="0" u="none" strike="noStrike" kern="1200" cap="none" spc="0" normalizeH="0" baseline="0" noProof="0" dirty="0">
                <a:ln>
                  <a:noFill/>
                </a:ln>
                <a:solidFill>
                  <a:schemeClr val="bg1"/>
                </a:solidFill>
                <a:effectLst/>
                <a:uLnTx/>
                <a:uFillTx/>
                <a:latin typeface="Times New Roman" panose="02020603050405020304" pitchFamily="18" charset="0"/>
                <a:ea typeface="DFKai-SB" panose="03000509000000000000"/>
                <a:cs typeface="Times New Roman" panose="02020603050405020304" pitchFamily="18" charset="0"/>
              </a:rPr>
              <a:t>任何制約的？</a:t>
            </a:r>
            <a:endParaRPr kumimoji="0" lang="zh-HK" altLang="en-US" sz="4400" b="1" i="0" u="none" strike="noStrike" kern="1200" cap="none" spc="0" normalizeH="0" baseline="0" noProof="0" dirty="0">
              <a:ln>
                <a:noFill/>
              </a:ln>
              <a:solidFill>
                <a:schemeClr val="bg1"/>
              </a:solidFill>
              <a:effectLst/>
              <a:uLnTx/>
              <a:uFillTx/>
              <a:latin typeface="Calibri Light" panose="020F0302020204030204"/>
              <a:ea typeface="DFKai-SB" panose="03000509000000000000"/>
            </a:endParaRPr>
          </a:p>
        </p:txBody>
      </p:sp>
      <p:sp>
        <p:nvSpPr>
          <p:cNvPr id="11" name="文字方塊 10">
            <a:extLst>
              <a:ext uri="{FF2B5EF4-FFF2-40B4-BE49-F238E27FC236}">
                <a16:creationId xmlns:a16="http://schemas.microsoft.com/office/drawing/2014/main" id="{AF463EEC-42F7-4654-B4AA-6A657E773E13}"/>
              </a:ext>
            </a:extLst>
          </p:cNvPr>
          <p:cNvSpPr txBox="1"/>
          <p:nvPr/>
        </p:nvSpPr>
        <p:spPr>
          <a:xfrm>
            <a:off x="765905" y="1414804"/>
            <a:ext cx="10673439" cy="5396862"/>
          </a:xfrm>
          <a:prstGeom prst="rect">
            <a:avLst/>
          </a:prstGeom>
          <a:solidFill>
            <a:srgbClr val="FF9900"/>
          </a:solidFill>
        </p:spPr>
        <p:txBody>
          <a:bodyPr wrap="square" rtlCol="0">
            <a:spAutoFit/>
          </a:bodyPr>
          <a:lstStyle/>
          <a:p>
            <a:pPr marL="457200" lvl="0" indent="-457200">
              <a:spcBef>
                <a:spcPts val="300"/>
              </a:spcBef>
              <a:buFont typeface="Arial" panose="020B0604020202020204" pitchFamily="34" charset="0"/>
              <a:buChar char="•"/>
            </a:pPr>
            <a:r>
              <a:rPr lang="zh-TW" altLang="en-US" sz="3200" b="1" u="sng" kern="100" dirty="0">
                <a:solidFill>
                  <a:prstClr val="black"/>
                </a:solidFill>
                <a:latin typeface="Times New Roman" panose="02020603050405020304" pitchFamily="18" charset="0"/>
                <a:ea typeface="標楷體" panose="03000509000000000000" pitchFamily="65" charset="-120"/>
              </a:rPr>
              <a:t>大多數權利都不是絕對、而是可受到合法限制的</a:t>
            </a:r>
          </a:p>
          <a:p>
            <a:pPr lvl="0" indent="304800">
              <a:lnSpc>
                <a:spcPct val="110000"/>
              </a:lnSpc>
              <a:spcBef>
                <a:spcPts val="300"/>
              </a:spcBef>
            </a:pPr>
            <a:r>
              <a:rPr lang="zh-TW" altLang="en-US" sz="2800" kern="100" dirty="0">
                <a:solidFill>
                  <a:prstClr val="black"/>
                </a:solidFill>
                <a:latin typeface="Times New Roman" panose="02020603050405020304" pitchFamily="18" charset="0"/>
                <a:ea typeface="標楷體" panose="03000509000000000000" pitchFamily="65" charset="-120"/>
              </a:rPr>
              <a:t>     由於人是群居的，所以</a:t>
            </a:r>
            <a:r>
              <a:rPr lang="zh-TW" altLang="en-US" sz="2800" kern="100" dirty="0">
                <a:solidFill>
                  <a:schemeClr val="bg1"/>
                </a:solidFill>
                <a:latin typeface="Times New Roman" panose="02020603050405020304" pitchFamily="18" charset="0"/>
                <a:ea typeface="標楷體" panose="03000509000000000000" pitchFamily="65" charset="-120"/>
              </a:rPr>
              <a:t>行使個人權利時必須受到一定程度的限制，以包容他人行使他們的權利</a:t>
            </a:r>
            <a:r>
              <a:rPr lang="zh-TW" altLang="en-US" sz="2800" kern="100" dirty="0">
                <a:solidFill>
                  <a:prstClr val="black"/>
                </a:solidFill>
                <a:latin typeface="Times New Roman" panose="02020603050405020304" pitchFamily="18" charset="0"/>
                <a:ea typeface="標楷體" panose="03000509000000000000" pitchFamily="65" charset="-120"/>
              </a:rPr>
              <a:t>，並配合保障社會的合法需要。</a:t>
            </a:r>
            <a:r>
              <a:rPr lang="en-US" altLang="zh-TW" sz="2800" kern="100" dirty="0">
                <a:solidFill>
                  <a:prstClr val="black"/>
                </a:solidFill>
                <a:latin typeface="Times New Roman" panose="02020603050405020304" pitchFamily="18" charset="0"/>
                <a:ea typeface="標楷體" panose="03000509000000000000" pitchFamily="65" charset="-120"/>
              </a:rPr>
              <a:t>《</a:t>
            </a:r>
            <a:r>
              <a:rPr lang="zh-TW" altLang="en-US" sz="2800" kern="100" dirty="0">
                <a:solidFill>
                  <a:prstClr val="black"/>
                </a:solidFill>
                <a:latin typeface="Times New Roman" panose="02020603050405020304" pitchFamily="18" charset="0"/>
                <a:ea typeface="標楷體" panose="03000509000000000000" pitchFamily="65" charset="-120"/>
              </a:rPr>
              <a:t>公民權利和政治權利國際公約</a:t>
            </a:r>
            <a:r>
              <a:rPr lang="en-US" altLang="zh-TW" sz="2800" kern="100" dirty="0">
                <a:solidFill>
                  <a:prstClr val="black"/>
                </a:solidFill>
                <a:latin typeface="Times New Roman" panose="02020603050405020304" pitchFamily="18" charset="0"/>
                <a:ea typeface="標楷體" panose="03000509000000000000" pitchFamily="65" charset="-120"/>
              </a:rPr>
              <a:t>》</a:t>
            </a:r>
            <a:r>
              <a:rPr lang="zh-TW" altLang="en-US" sz="2800" kern="100" dirty="0">
                <a:solidFill>
                  <a:prstClr val="black"/>
                </a:solidFill>
                <a:latin typeface="Times New Roman" panose="02020603050405020304" pitchFamily="18" charset="0"/>
                <a:ea typeface="標楷體" panose="03000509000000000000" pitchFamily="65" charset="-120"/>
              </a:rPr>
              <a:t>的序言中亦確認個人對其他個人和對他所屬的社會負有義務。</a:t>
            </a:r>
          </a:p>
          <a:p>
            <a:pPr lvl="0" indent="304800">
              <a:lnSpc>
                <a:spcPct val="110000"/>
              </a:lnSpc>
              <a:spcBef>
                <a:spcPts val="300"/>
              </a:spcBef>
            </a:pPr>
            <a:r>
              <a:rPr lang="en-US" altLang="zh-TW" sz="2800" kern="100" dirty="0">
                <a:solidFill>
                  <a:prstClr val="black"/>
                </a:solidFill>
                <a:latin typeface="Times New Roman" panose="02020603050405020304" pitchFamily="18" charset="0"/>
                <a:ea typeface="標楷體" panose="03000509000000000000" pitchFamily="65" charset="-120"/>
              </a:rPr>
              <a:t>    《</a:t>
            </a:r>
            <a:r>
              <a:rPr lang="zh-TW" altLang="en-US" sz="2800" kern="100" dirty="0">
                <a:solidFill>
                  <a:prstClr val="black"/>
                </a:solidFill>
                <a:latin typeface="Times New Roman" panose="02020603050405020304" pitchFamily="18" charset="0"/>
                <a:ea typeface="標楷體" panose="03000509000000000000" pitchFamily="65" charset="-120"/>
              </a:rPr>
              <a:t>基本法</a:t>
            </a:r>
            <a:r>
              <a:rPr lang="en-US" altLang="zh-TW" sz="2800" kern="100" dirty="0">
                <a:solidFill>
                  <a:prstClr val="black"/>
                </a:solidFill>
                <a:latin typeface="Times New Roman" panose="02020603050405020304" pitchFamily="18" charset="0"/>
                <a:ea typeface="標楷體" panose="03000509000000000000" pitchFamily="65" charset="-120"/>
              </a:rPr>
              <a:t>》</a:t>
            </a:r>
            <a:r>
              <a:rPr lang="zh-TW" altLang="en-US" sz="2800" kern="100" dirty="0">
                <a:solidFill>
                  <a:prstClr val="black"/>
                </a:solidFill>
                <a:latin typeface="Times New Roman" panose="02020603050405020304" pitchFamily="18" charset="0"/>
                <a:ea typeface="標楷體" panose="03000509000000000000" pitchFamily="65" charset="-120"/>
              </a:rPr>
              <a:t>第</a:t>
            </a:r>
            <a:r>
              <a:rPr lang="en-US" altLang="zh-TW" sz="2800" kern="100" dirty="0">
                <a:solidFill>
                  <a:prstClr val="black"/>
                </a:solidFill>
                <a:latin typeface="Times New Roman" panose="02020603050405020304" pitchFamily="18" charset="0"/>
                <a:ea typeface="標楷體" panose="03000509000000000000" pitchFamily="65" charset="-120"/>
              </a:rPr>
              <a:t>39(2)</a:t>
            </a:r>
            <a:r>
              <a:rPr lang="zh-TW" altLang="en-US" sz="2800" kern="100" dirty="0">
                <a:solidFill>
                  <a:prstClr val="black"/>
                </a:solidFill>
                <a:latin typeface="Times New Roman" panose="02020603050405020304" pitchFamily="18" charset="0"/>
                <a:ea typeface="標楷體" panose="03000509000000000000" pitchFamily="65" charset="-120"/>
              </a:rPr>
              <a:t>條</a:t>
            </a:r>
            <a:r>
              <a:rPr lang="en-US" altLang="zh-TW" sz="2800" kern="100" dirty="0">
                <a:solidFill>
                  <a:prstClr val="black"/>
                </a:solidFill>
                <a:latin typeface="Times New Roman" panose="02020603050405020304" pitchFamily="18" charset="0"/>
                <a:ea typeface="標楷體" panose="03000509000000000000" pitchFamily="65" charset="-120"/>
              </a:rPr>
              <a:t>*</a:t>
            </a:r>
            <a:r>
              <a:rPr lang="zh-TW" altLang="en-US" sz="2800" kern="100" dirty="0">
                <a:solidFill>
                  <a:prstClr val="black"/>
                </a:solidFill>
                <a:latin typeface="Times New Roman" panose="02020603050405020304" pitchFamily="18" charset="0"/>
                <a:ea typeface="標楷體" panose="03000509000000000000" pitchFamily="65" charset="-120"/>
              </a:rPr>
              <a:t> 也容許對第三章「居民的基本權利和義務」所保障的權利</a:t>
            </a:r>
            <a:r>
              <a:rPr lang="zh-TW" altLang="en-US" sz="2800" kern="100" dirty="0">
                <a:solidFill>
                  <a:schemeClr val="bg1"/>
                </a:solidFill>
                <a:latin typeface="Times New Roman" panose="02020603050405020304" pitchFamily="18" charset="0"/>
                <a:ea typeface="標楷體" panose="03000509000000000000" pitchFamily="65" charset="-120"/>
              </a:rPr>
              <a:t>施加限制</a:t>
            </a:r>
            <a:r>
              <a:rPr lang="zh-TW" altLang="en-US" sz="2800" kern="100" dirty="0">
                <a:solidFill>
                  <a:prstClr val="black"/>
                </a:solidFill>
                <a:latin typeface="Times New Roman" panose="02020603050405020304" pitchFamily="18" charset="0"/>
                <a:ea typeface="標楷體" panose="03000509000000000000" pitchFamily="65" charset="-120"/>
              </a:rPr>
              <a:t>，條件是有關限制</a:t>
            </a:r>
            <a:r>
              <a:rPr lang="zh-TW" altLang="en-US" sz="2800" kern="100" dirty="0">
                <a:solidFill>
                  <a:schemeClr val="bg1"/>
                </a:solidFill>
                <a:latin typeface="Times New Roman" panose="02020603050405020304" pitchFamily="18" charset="0"/>
                <a:ea typeface="標楷體" panose="03000509000000000000" pitchFamily="65" charset="-120"/>
              </a:rPr>
              <a:t>是依法規定，而且不得與</a:t>
            </a:r>
            <a:r>
              <a:rPr lang="en-US" altLang="zh-TW" sz="2800" kern="100" dirty="0">
                <a:solidFill>
                  <a:schemeClr val="bg1"/>
                </a:solidFill>
                <a:latin typeface="Times New Roman" panose="02020603050405020304" pitchFamily="18" charset="0"/>
                <a:ea typeface="標楷體" panose="03000509000000000000" pitchFamily="65" charset="-120"/>
              </a:rPr>
              <a:t>《</a:t>
            </a:r>
            <a:r>
              <a:rPr lang="zh-TW" altLang="en-US" sz="2800" kern="100" dirty="0">
                <a:solidFill>
                  <a:schemeClr val="bg1"/>
                </a:solidFill>
                <a:latin typeface="Times New Roman" panose="02020603050405020304" pitchFamily="18" charset="0"/>
                <a:ea typeface="標楷體" panose="03000509000000000000" pitchFamily="65" charset="-120"/>
              </a:rPr>
              <a:t>基本法</a:t>
            </a:r>
            <a:r>
              <a:rPr lang="en-US" altLang="zh-TW" sz="2800" kern="100" dirty="0">
                <a:solidFill>
                  <a:schemeClr val="bg1"/>
                </a:solidFill>
                <a:latin typeface="Times New Roman" panose="02020603050405020304" pitchFamily="18" charset="0"/>
                <a:ea typeface="標楷體" panose="03000509000000000000" pitchFamily="65" charset="-120"/>
              </a:rPr>
              <a:t>》</a:t>
            </a:r>
            <a:r>
              <a:rPr lang="zh-TW" altLang="en-US" sz="2800" kern="100" dirty="0">
                <a:solidFill>
                  <a:schemeClr val="bg1"/>
                </a:solidFill>
                <a:latin typeface="Times New Roman" panose="02020603050405020304" pitchFamily="18" charset="0"/>
                <a:ea typeface="標楷體" panose="03000509000000000000" pitchFamily="65" charset="-120"/>
              </a:rPr>
              <a:t>第 </a:t>
            </a:r>
            <a:r>
              <a:rPr lang="en-US" altLang="zh-TW" sz="2800" kern="100" dirty="0">
                <a:solidFill>
                  <a:schemeClr val="bg1"/>
                </a:solidFill>
                <a:latin typeface="Times New Roman" panose="02020603050405020304" pitchFamily="18" charset="0"/>
                <a:ea typeface="標楷體" panose="03000509000000000000" pitchFamily="65" charset="-120"/>
              </a:rPr>
              <a:t>39(1)</a:t>
            </a:r>
            <a:r>
              <a:rPr lang="zh-TW" altLang="en-US" sz="2800" kern="100" dirty="0">
                <a:solidFill>
                  <a:schemeClr val="bg1"/>
                </a:solidFill>
                <a:latin typeface="Times New Roman" panose="02020603050405020304" pitchFamily="18" charset="0"/>
                <a:ea typeface="標楷體" panose="03000509000000000000" pitchFamily="65" charset="-120"/>
              </a:rPr>
              <a:t>條條文抵觸，及</a:t>
            </a:r>
            <a:r>
              <a:rPr lang="en-US" altLang="zh-TW" sz="2800" kern="100" dirty="0">
                <a:solidFill>
                  <a:schemeClr val="bg1"/>
                </a:solidFill>
                <a:latin typeface="Times New Roman" panose="02020603050405020304" pitchFamily="18" charset="0"/>
                <a:ea typeface="標楷體" panose="03000509000000000000" pitchFamily="65" charset="-120"/>
              </a:rPr>
              <a:t>/</a:t>
            </a:r>
            <a:r>
              <a:rPr lang="zh-TW" altLang="en-US" sz="2800" kern="100" dirty="0">
                <a:solidFill>
                  <a:schemeClr val="bg1"/>
                </a:solidFill>
                <a:latin typeface="Times New Roman" panose="02020603050405020304" pitchFamily="18" charset="0"/>
                <a:ea typeface="標楷體" panose="03000509000000000000" pitchFamily="65" charset="-120"/>
              </a:rPr>
              <a:t>或抵觸通過</a:t>
            </a:r>
            <a:r>
              <a:rPr lang="en-US" altLang="zh-TW" sz="2800" kern="100" dirty="0">
                <a:solidFill>
                  <a:schemeClr val="bg1"/>
                </a:solidFill>
                <a:latin typeface="Times New Roman" panose="02020603050405020304" pitchFamily="18" charset="0"/>
                <a:ea typeface="標楷體" panose="03000509000000000000" pitchFamily="65" charset="-120"/>
              </a:rPr>
              <a:t>《</a:t>
            </a:r>
            <a:r>
              <a:rPr lang="zh-TW" altLang="en-US" sz="2800" kern="100" dirty="0">
                <a:solidFill>
                  <a:schemeClr val="bg1"/>
                </a:solidFill>
                <a:latin typeface="Times New Roman" panose="02020603050405020304" pitchFamily="18" charset="0"/>
                <a:ea typeface="標楷體" panose="03000509000000000000" pitchFamily="65" charset="-120"/>
              </a:rPr>
              <a:t>香港人權法案條例</a:t>
            </a:r>
            <a:r>
              <a:rPr lang="en-US" altLang="zh-TW" sz="2800" kern="100" dirty="0">
                <a:solidFill>
                  <a:schemeClr val="bg1"/>
                </a:solidFill>
                <a:latin typeface="Times New Roman" panose="02020603050405020304" pitchFamily="18" charset="0"/>
                <a:ea typeface="標楷體" panose="03000509000000000000" pitchFamily="65" charset="-120"/>
              </a:rPr>
              <a:t>》</a:t>
            </a:r>
            <a:r>
              <a:rPr lang="zh-TW" altLang="en-US" sz="2800" kern="100" dirty="0">
                <a:solidFill>
                  <a:schemeClr val="bg1"/>
                </a:solidFill>
                <a:latin typeface="Times New Roman" panose="02020603050405020304" pitchFamily="18" charset="0"/>
                <a:ea typeface="標楷體" panose="03000509000000000000" pitchFamily="65" charset="-120"/>
              </a:rPr>
              <a:t>實施</a:t>
            </a:r>
            <a:r>
              <a:rPr lang="en-US" altLang="zh-TW" sz="2800" kern="100" dirty="0">
                <a:solidFill>
                  <a:schemeClr val="bg1"/>
                </a:solidFill>
                <a:latin typeface="Times New Roman" panose="02020603050405020304" pitchFamily="18" charset="0"/>
                <a:ea typeface="標楷體" panose="03000509000000000000" pitchFamily="65" charset="-120"/>
              </a:rPr>
              <a:t>《</a:t>
            </a:r>
            <a:r>
              <a:rPr lang="zh-TW" altLang="en-US" sz="2800" kern="100" dirty="0">
                <a:solidFill>
                  <a:schemeClr val="bg1"/>
                </a:solidFill>
                <a:latin typeface="Times New Roman" panose="02020603050405020304" pitchFamily="18" charset="0"/>
                <a:ea typeface="標楷體" panose="03000509000000000000" pitchFamily="65" charset="-120"/>
              </a:rPr>
              <a:t>公民權利和政治權利國際公約</a:t>
            </a:r>
            <a:r>
              <a:rPr lang="en-US" altLang="zh-TW" sz="2800" kern="100" dirty="0">
                <a:solidFill>
                  <a:schemeClr val="bg1"/>
                </a:solidFill>
                <a:latin typeface="Times New Roman" panose="02020603050405020304" pitchFamily="18" charset="0"/>
                <a:ea typeface="標楷體" panose="03000509000000000000" pitchFamily="65" charset="-120"/>
              </a:rPr>
              <a:t>》</a:t>
            </a:r>
            <a:r>
              <a:rPr lang="zh-TW" altLang="en-US" sz="2800" kern="100" dirty="0">
                <a:solidFill>
                  <a:schemeClr val="bg1"/>
                </a:solidFill>
                <a:latin typeface="Times New Roman" panose="02020603050405020304" pitchFamily="18" charset="0"/>
                <a:ea typeface="標楷體" panose="03000509000000000000" pitchFamily="65" charset="-120"/>
              </a:rPr>
              <a:t>適用於香港的有關規定。</a:t>
            </a:r>
          </a:p>
          <a:p>
            <a:pPr marL="0" marR="0" lvl="0" indent="304800" algn="r" defTabSz="914400" rtl="0" eaLnBrk="1" fontAlgn="auto" latinLnBrk="0" hangingPunct="1">
              <a:lnSpc>
                <a:spcPct val="100000"/>
              </a:lnSpc>
              <a:spcBef>
                <a:spcPts val="300"/>
              </a:spcBef>
              <a:spcAft>
                <a:spcPts val="0"/>
              </a:spcAft>
              <a:buClrTx/>
              <a:buSzTx/>
              <a:buFontTx/>
              <a:buNone/>
              <a:tabLst/>
              <a:defRPr/>
            </a:pPr>
            <a:r>
              <a:rPr kumimoji="0" lang="zh-TW"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（未完，續下頁）</a:t>
            </a:r>
            <a:endParaRPr kumimoji="0" lang="zh-TW" altLang="zh-HK" sz="2800" b="0" i="0"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pic>
        <p:nvPicPr>
          <p:cNvPr id="7" name="Picture 10" descr="資料4_logo">
            <a:extLst>
              <a:ext uri="{FF2B5EF4-FFF2-40B4-BE49-F238E27FC236}">
                <a16:creationId xmlns:a16="http://schemas.microsoft.com/office/drawing/2014/main" id="{68966CDE-7E6F-48F0-97AF-74B679F8746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438" y="594187"/>
            <a:ext cx="1622612" cy="925547"/>
          </a:xfrm>
          <a:prstGeom prst="rect">
            <a:avLst/>
          </a:prstGeom>
          <a:noFill/>
          <a:ln>
            <a:noFill/>
          </a:ln>
        </p:spPr>
      </p:pic>
    </p:spTree>
    <p:extLst>
      <p:ext uri="{BB962C8B-B14F-4D97-AF65-F5344CB8AC3E}">
        <p14:creationId xmlns:p14="http://schemas.microsoft.com/office/powerpoint/2010/main" val="344798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1083965" y="64935"/>
            <a:ext cx="10515600" cy="1325563"/>
          </a:xfrm>
        </p:spPr>
        <p:txBody>
          <a:bodyPr/>
          <a:lstStyle/>
          <a:p>
            <a:pPr algn="ctr"/>
            <a:r>
              <a:rPr lang="zh-TW" altLang="en-US" dirty="0">
                <a:solidFill>
                  <a:srgbClr val="CC6600"/>
                </a:solidFill>
                <a:ea typeface="DFKai-SB" panose="03000509000000000000"/>
              </a:rPr>
              <a:t>你我有什麼人權？</a:t>
            </a:r>
            <a:endParaRPr lang="zh-HK" altLang="en-US" dirty="0">
              <a:solidFill>
                <a:srgbClr val="CC6600"/>
              </a:solidFill>
              <a:ea typeface="DFKai-SB" panose="03000509000000000000"/>
            </a:endParaRP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835749" y="1220873"/>
            <a:ext cx="10518051" cy="4917850"/>
          </a:xfrm>
        </p:spPr>
        <p:txBody>
          <a:bodyPr vert="horz">
            <a:normAutofit/>
          </a:bodyPr>
          <a:lstStyle/>
          <a:p>
            <a:pPr marL="0" indent="0">
              <a:lnSpc>
                <a:spcPct val="110000"/>
              </a:lnSpc>
              <a:spcAft>
                <a:spcPts val="600"/>
              </a:spcAft>
              <a:buNone/>
            </a:pPr>
            <a:r>
              <a:rPr lang="zh-TW" altLang="en-US" sz="3000" kern="100" dirty="0">
                <a:latin typeface="Microsoft New Tai Lue" panose="020B0502040204020203" pitchFamily="34" charset="0"/>
                <a:ea typeface="MingLiU" panose="02020509000000000000" pitchFamily="49" charset="-120"/>
                <a:cs typeface="Microsoft New Tai Lue" panose="020B0502040204020203" pitchFamily="34" charset="0"/>
              </a:rPr>
              <a:t>         </a:t>
            </a:r>
            <a:r>
              <a:rPr lang="zh-TW" altLang="en-US" sz="3000" kern="100" dirty="0">
                <a:solidFill>
                  <a:srgbClr val="0000FF"/>
                </a:solidFill>
                <a:latin typeface="+mj-ea"/>
                <a:ea typeface="DFKai-SB" panose="03000509000000000000"/>
                <a:cs typeface="Microsoft New Tai Lue" panose="020B0502040204020203" pitchFamily="34" charset="0"/>
              </a:rPr>
              <a:t>回歸後</a:t>
            </a:r>
            <a:r>
              <a:rPr lang="zh-TW" altLang="en-US" sz="3000" kern="100" dirty="0">
                <a:latin typeface="+mj-ea"/>
                <a:ea typeface="DFKai-SB" panose="03000509000000000000"/>
                <a:cs typeface="Microsoft New Tai Lue" panose="020B0502040204020203" pitchFamily="34" charset="0"/>
              </a:rPr>
              <a:t>，根據</a:t>
            </a:r>
            <a:r>
              <a:rPr lang="en-US" altLang="zh-TW" sz="3000" kern="100" dirty="0">
                <a:latin typeface="+mj-ea"/>
                <a:ea typeface="DFKai-SB" panose="03000509000000000000"/>
                <a:cs typeface="Microsoft New Tai Lue" panose="020B0502040204020203" pitchFamily="34" charset="0"/>
              </a:rPr>
              <a:t>《</a:t>
            </a:r>
            <a:r>
              <a:rPr lang="zh-TW" altLang="en-US" sz="3000" kern="100" dirty="0">
                <a:latin typeface="+mj-ea"/>
                <a:ea typeface="DFKai-SB" panose="03000509000000000000"/>
                <a:cs typeface="Microsoft New Tai Lue" panose="020B0502040204020203" pitchFamily="34" charset="0"/>
              </a:rPr>
              <a:t>基本法</a:t>
            </a:r>
            <a:r>
              <a:rPr lang="en-US" altLang="zh-TW" sz="3000" kern="100" dirty="0">
                <a:latin typeface="+mj-ea"/>
                <a:ea typeface="DFKai-SB" panose="03000509000000000000"/>
                <a:cs typeface="Microsoft New Tai Lue" panose="020B0502040204020203" pitchFamily="34" charset="0"/>
              </a:rPr>
              <a:t>》</a:t>
            </a:r>
            <a:r>
              <a:rPr lang="zh-TW" altLang="en-US" sz="3000" kern="100" dirty="0">
                <a:latin typeface="+mj-ea"/>
                <a:ea typeface="DFKai-SB" panose="03000509000000000000"/>
                <a:cs typeface="Microsoft New Tai Lue" panose="020B0502040204020203" pitchFamily="34" charset="0"/>
              </a:rPr>
              <a:t>第三十九條第一款，「</a:t>
            </a:r>
            <a:r>
              <a:rPr lang="en-US" altLang="zh-TW" sz="3000" kern="100" dirty="0">
                <a:latin typeface="+mj-ea"/>
                <a:ea typeface="DFKai-SB" panose="03000509000000000000"/>
                <a:cs typeface="Microsoft New Tai Lue" panose="020B0502040204020203" pitchFamily="34" charset="0"/>
              </a:rPr>
              <a:t>《</a:t>
            </a:r>
            <a:r>
              <a:rPr lang="zh-TW" altLang="en-US" sz="3000" kern="100" dirty="0">
                <a:latin typeface="+mj-ea"/>
                <a:ea typeface="DFKai-SB" panose="03000509000000000000"/>
                <a:cs typeface="Microsoft New Tai Lue" panose="020B0502040204020203" pitchFamily="34" charset="0"/>
              </a:rPr>
              <a:t>公民權利和政治權利國際公約</a:t>
            </a:r>
            <a:r>
              <a:rPr lang="en-US" altLang="zh-TW" sz="3000" kern="100" dirty="0">
                <a:latin typeface="+mj-ea"/>
                <a:ea typeface="DFKai-SB" panose="03000509000000000000"/>
                <a:cs typeface="Microsoft New Tai Lue" panose="020B0502040204020203" pitchFamily="34" charset="0"/>
              </a:rPr>
              <a:t>》</a:t>
            </a:r>
            <a:r>
              <a:rPr lang="zh-TW" altLang="en-US" sz="3000" kern="100" dirty="0">
                <a:latin typeface="+mj-ea"/>
                <a:ea typeface="DFKai-SB" panose="03000509000000000000"/>
                <a:cs typeface="Microsoft New Tai Lue" panose="020B0502040204020203" pitchFamily="34" charset="0"/>
              </a:rPr>
              <a:t>、</a:t>
            </a:r>
            <a:r>
              <a:rPr lang="en-US" altLang="zh-TW" sz="3000" kern="100" dirty="0">
                <a:latin typeface="+mj-ea"/>
                <a:ea typeface="DFKai-SB" panose="03000509000000000000"/>
                <a:cs typeface="Microsoft New Tai Lue" panose="020B0502040204020203" pitchFamily="34" charset="0"/>
              </a:rPr>
              <a:t>《</a:t>
            </a:r>
            <a:r>
              <a:rPr lang="zh-TW" altLang="en-US" sz="3000" kern="100" dirty="0">
                <a:latin typeface="+mj-ea"/>
                <a:ea typeface="DFKai-SB" panose="03000509000000000000"/>
                <a:cs typeface="Microsoft New Tai Lue" panose="020B0502040204020203" pitchFamily="34" charset="0"/>
              </a:rPr>
              <a:t>經濟、社會與文化權利的國際公約</a:t>
            </a:r>
            <a:r>
              <a:rPr lang="en-US" altLang="zh-TW" sz="3000" kern="100" dirty="0">
                <a:latin typeface="+mj-ea"/>
                <a:ea typeface="DFKai-SB" panose="03000509000000000000"/>
                <a:cs typeface="Microsoft New Tai Lue" panose="020B0502040204020203" pitchFamily="34" charset="0"/>
              </a:rPr>
              <a:t>》</a:t>
            </a:r>
            <a:r>
              <a:rPr lang="zh-TW" altLang="en-US" sz="3000" kern="100" dirty="0">
                <a:latin typeface="+mj-ea"/>
                <a:ea typeface="DFKai-SB" panose="03000509000000000000"/>
                <a:cs typeface="Microsoft New Tai Lue" panose="020B0502040204020203" pitchFamily="34" charset="0"/>
              </a:rPr>
              <a:t>和國際勞工公約</a:t>
            </a:r>
            <a:r>
              <a:rPr lang="zh-TW" altLang="en-US" sz="3000" kern="100" dirty="0">
                <a:solidFill>
                  <a:srgbClr val="0000FF"/>
                </a:solidFill>
                <a:latin typeface="+mj-ea"/>
                <a:ea typeface="DFKai-SB" panose="03000509000000000000"/>
                <a:cs typeface="Microsoft New Tai Lue" panose="020B0502040204020203" pitchFamily="34" charset="0"/>
              </a:rPr>
              <a:t>適用於香港的有關規定繼續有效</a:t>
            </a:r>
            <a:r>
              <a:rPr lang="zh-TW" altLang="en-US" sz="3000" kern="100" dirty="0">
                <a:latin typeface="+mj-ea"/>
                <a:ea typeface="DFKai-SB" panose="03000509000000000000"/>
                <a:cs typeface="Microsoft New Tai Lue" panose="020B0502040204020203" pitchFamily="34" charset="0"/>
              </a:rPr>
              <a:t>，通過香港特別行政區的法律予以實施。」</a:t>
            </a:r>
            <a:endParaRPr lang="en-US" altLang="zh-TW" sz="3000" kern="100" dirty="0">
              <a:latin typeface="+mj-ea"/>
              <a:ea typeface="DFKai-SB" panose="03000509000000000000"/>
              <a:cs typeface="Microsoft New Tai Lue" panose="020B0502040204020203" pitchFamily="34" charset="0"/>
            </a:endParaRPr>
          </a:p>
          <a:p>
            <a:pPr marL="0" indent="0">
              <a:spcAft>
                <a:spcPts val="600"/>
              </a:spcAft>
              <a:buNone/>
            </a:pPr>
            <a:endParaRPr lang="zh-TW" altLang="en-US" sz="3200" kern="100" dirty="0">
              <a:ea typeface="標楷體" panose="03000509000000000000"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p:txBody>
          <a:bodyPr/>
          <a:lstStyle/>
          <a:p>
            <a:fld id="{10E6A508-BB07-4B8A-901D-15D03AC66BA5}" type="slidenum">
              <a:rPr lang="zh-HK" altLang="en-US" smtClean="0"/>
              <a:t>4</a:t>
            </a:fld>
            <a:endParaRPr lang="zh-HK" altLang="en-US" dirty="0"/>
          </a:p>
        </p:txBody>
      </p:sp>
      <p:sp>
        <p:nvSpPr>
          <p:cNvPr id="12" name="Rectangle 12">
            <a:extLst>
              <a:ext uri="{FF2B5EF4-FFF2-40B4-BE49-F238E27FC236}">
                <a16:creationId xmlns:a16="http://schemas.microsoft.com/office/drawing/2014/main" id="{A5D486B0-C36C-4B70-B283-95F77F83D723}"/>
              </a:ext>
            </a:extLst>
          </p:cNvPr>
          <p:cNvSpPr>
            <a:spLocks noChangeArrowheads="1"/>
          </p:cNvSpPr>
          <p:nvPr/>
        </p:nvSpPr>
        <p:spPr bwMode="auto">
          <a:xfrm>
            <a:off x="-396153" y="136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grpSp>
        <p:nvGrpSpPr>
          <p:cNvPr id="13" name="Group 188">
            <a:extLst>
              <a:ext uri="{FF2B5EF4-FFF2-40B4-BE49-F238E27FC236}">
                <a16:creationId xmlns:a16="http://schemas.microsoft.com/office/drawing/2014/main" id="{A92A557F-0C52-4056-9495-C791FEF5DA94}"/>
              </a:ext>
            </a:extLst>
          </p:cNvPr>
          <p:cNvGrpSpPr>
            <a:grpSpLocks/>
          </p:cNvGrpSpPr>
          <p:nvPr/>
        </p:nvGrpSpPr>
        <p:grpSpPr bwMode="auto">
          <a:xfrm>
            <a:off x="424931" y="3670191"/>
            <a:ext cx="9392665" cy="2124902"/>
            <a:chOff x="1887" y="13427"/>
            <a:chExt cx="7139" cy="1773"/>
          </a:xfrm>
        </p:grpSpPr>
        <p:sp>
          <p:nvSpPr>
            <p:cNvPr id="14" name="Text Box 176">
              <a:extLst>
                <a:ext uri="{FF2B5EF4-FFF2-40B4-BE49-F238E27FC236}">
                  <a16:creationId xmlns:a16="http://schemas.microsoft.com/office/drawing/2014/main" id="{98ABF561-8228-496B-AB9E-85683C94990E}"/>
                </a:ext>
              </a:extLst>
            </p:cNvPr>
            <p:cNvSpPr txBox="1">
              <a:spLocks noChangeArrowheads="1"/>
            </p:cNvSpPr>
            <p:nvPr/>
          </p:nvSpPr>
          <p:spPr bwMode="auto">
            <a:xfrm>
              <a:off x="1887" y="13893"/>
              <a:ext cx="1778" cy="8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ts val="2400"/>
                </a:lnSpc>
              </a:pPr>
              <a:r>
                <a:rPr lang="zh-TW" sz="2400" kern="100" dirty="0">
                  <a:effectLst/>
                  <a:latin typeface="Times New Roman" panose="02020603050405020304" pitchFamily="18" charset="0"/>
                  <a:ea typeface="標楷體" panose="03000509000000000000" pitchFamily="65" charset="-120"/>
                </a:rPr>
                <a:t>聯合國</a:t>
              </a:r>
              <a:endParaRPr lang="zh-TW" sz="2400" kern="100" dirty="0">
                <a:effectLst/>
                <a:latin typeface="Times New Roman" panose="02020603050405020304" pitchFamily="18" charset="0"/>
                <a:ea typeface="SimSun" panose="02010600030101010101" pitchFamily="2" charset="-122"/>
              </a:endParaRPr>
            </a:p>
            <a:p>
              <a:pPr indent="-90170" algn="ctr">
                <a:lnSpc>
                  <a:spcPts val="2400"/>
                </a:lnSpc>
              </a:pPr>
              <a:r>
                <a:rPr lang="zh-TW" sz="2400" kern="100" dirty="0">
                  <a:effectLst/>
                  <a:latin typeface="Times New Roman" panose="02020603050405020304" pitchFamily="18" charset="0"/>
                  <a:ea typeface="標楷體" panose="03000509000000000000" pitchFamily="65" charset="-120"/>
                </a:rPr>
                <a:t>《世界人權宣言》</a:t>
              </a:r>
              <a:endParaRPr lang="zh-TW" sz="2400" kern="100" dirty="0">
                <a:effectLst/>
                <a:latin typeface="Times New Roman" panose="02020603050405020304" pitchFamily="18" charset="0"/>
                <a:ea typeface="SimSun" panose="02010600030101010101" pitchFamily="2" charset="-122"/>
              </a:endParaRPr>
            </a:p>
            <a:p>
              <a:pPr algn="ctr">
                <a:lnSpc>
                  <a:spcPts val="2400"/>
                </a:lnSpc>
              </a:pPr>
              <a:r>
                <a:rPr lang="en-US" sz="2400" kern="100" dirty="0">
                  <a:effectLst/>
                  <a:latin typeface="Times New Roman" panose="02020603050405020304" pitchFamily="18" charset="0"/>
                  <a:ea typeface="新細明體" panose="02020500000000000000" pitchFamily="18" charset="-120"/>
                </a:rPr>
                <a:t>1948</a:t>
              </a:r>
              <a:endParaRPr lang="zh-TW" sz="2400" kern="100" dirty="0">
                <a:effectLst/>
                <a:latin typeface="Times New Roman" panose="02020603050405020304" pitchFamily="18" charset="0"/>
                <a:ea typeface="SimSun" panose="02010600030101010101" pitchFamily="2" charset="-122"/>
              </a:endParaRPr>
            </a:p>
          </p:txBody>
        </p:sp>
        <p:sp>
          <p:nvSpPr>
            <p:cNvPr id="15" name="Text Box 177">
              <a:extLst>
                <a:ext uri="{FF2B5EF4-FFF2-40B4-BE49-F238E27FC236}">
                  <a16:creationId xmlns:a16="http://schemas.microsoft.com/office/drawing/2014/main" id="{5237A24E-5ADE-4943-8C20-19305BDCBA85}"/>
                </a:ext>
              </a:extLst>
            </p:cNvPr>
            <p:cNvSpPr txBox="1">
              <a:spLocks noChangeArrowheads="1"/>
            </p:cNvSpPr>
            <p:nvPr/>
          </p:nvSpPr>
          <p:spPr bwMode="auto">
            <a:xfrm>
              <a:off x="4552" y="13427"/>
              <a:ext cx="2350" cy="6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zh-TW" sz="2400" kern="100" dirty="0">
                  <a:effectLst/>
                  <a:latin typeface="Times New Roman" panose="02020603050405020304" pitchFamily="18" charset="0"/>
                  <a:ea typeface="標楷體" panose="03000509000000000000" pitchFamily="65" charset="-120"/>
                </a:rPr>
                <a:t>《公民權</a:t>
              </a:r>
              <a:r>
                <a:rPr lang="zh-TW" sz="2400" kern="100" dirty="0">
                  <a:effectLst/>
                  <a:latin typeface="Times New Roman" panose="02020603050405020304" pitchFamily="18" charset="0"/>
                  <a:ea typeface="標楷體" panose="03000509000000000000" pitchFamily="65" charset="-120"/>
                  <a:cs typeface="新細明體" panose="02020500000000000000" pitchFamily="18" charset="-120"/>
                </a:rPr>
                <a:t>利</a:t>
              </a:r>
              <a:r>
                <a:rPr lang="zh-TW" sz="2400" kern="100" dirty="0">
                  <a:effectLst/>
                  <a:latin typeface="Times New Roman" panose="02020603050405020304" pitchFamily="18" charset="0"/>
                  <a:ea typeface="標楷體" panose="03000509000000000000" pitchFamily="65" charset="-120"/>
                  <a:cs typeface="SimSun" panose="02010600030101010101" pitchFamily="2" charset="-122"/>
                </a:rPr>
                <a:t>和政治權</a:t>
              </a:r>
              <a:r>
                <a:rPr lang="zh-TW" sz="2400" kern="100" dirty="0">
                  <a:effectLst/>
                  <a:latin typeface="Times New Roman" panose="02020603050405020304" pitchFamily="18" charset="0"/>
                  <a:ea typeface="標楷體" panose="03000509000000000000" pitchFamily="65" charset="-120"/>
                  <a:cs typeface="新細明體" panose="02020500000000000000" pitchFamily="18" charset="-120"/>
                </a:rPr>
                <a:t>利</a:t>
              </a:r>
              <a:r>
                <a:rPr lang="zh-TW" sz="2400" kern="100" dirty="0">
                  <a:effectLst/>
                  <a:latin typeface="Times New Roman" panose="02020603050405020304" pitchFamily="18" charset="0"/>
                  <a:ea typeface="標楷體" panose="03000509000000000000" pitchFamily="65" charset="-120"/>
                  <a:cs typeface="SimSun" panose="02010600030101010101" pitchFamily="2" charset="-122"/>
                </a:rPr>
                <a:t>國際公約》</a:t>
              </a:r>
              <a:endParaRPr lang="zh-TW" sz="2400" kern="100" dirty="0">
                <a:effectLst/>
                <a:latin typeface="Times New Roman" panose="02020603050405020304" pitchFamily="18" charset="0"/>
                <a:ea typeface="SimSun" panose="02010600030101010101" pitchFamily="2" charset="-122"/>
              </a:endParaRPr>
            </a:p>
          </p:txBody>
        </p:sp>
        <p:sp>
          <p:nvSpPr>
            <p:cNvPr id="16" name="Text Box 178">
              <a:extLst>
                <a:ext uri="{FF2B5EF4-FFF2-40B4-BE49-F238E27FC236}">
                  <a16:creationId xmlns:a16="http://schemas.microsoft.com/office/drawing/2014/main" id="{2A899A27-9516-46CE-A11A-FF329FA23C45}"/>
                </a:ext>
              </a:extLst>
            </p:cNvPr>
            <p:cNvSpPr txBox="1">
              <a:spLocks noChangeArrowheads="1"/>
            </p:cNvSpPr>
            <p:nvPr/>
          </p:nvSpPr>
          <p:spPr bwMode="auto">
            <a:xfrm>
              <a:off x="4567" y="14528"/>
              <a:ext cx="2379" cy="6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zh-TW" sz="2400" kern="100" dirty="0">
                  <a:effectLst/>
                  <a:latin typeface="Times New Roman" panose="02020603050405020304" pitchFamily="18" charset="0"/>
                  <a:ea typeface="標楷體" panose="03000509000000000000" pitchFamily="65" charset="-120"/>
                </a:rPr>
                <a:t>《經濟、社會與文化</a:t>
              </a:r>
              <a:r>
                <a:rPr lang="en-US" altLang="zh-TW" sz="2400" kern="100" dirty="0">
                  <a:effectLst/>
                  <a:latin typeface="Times New Roman" panose="02020603050405020304" pitchFamily="18" charset="0"/>
                  <a:ea typeface="標楷體" panose="03000509000000000000" pitchFamily="65" charset="-120"/>
                </a:rPr>
                <a:t>   </a:t>
              </a:r>
              <a:r>
                <a:rPr lang="zh-TW" sz="2400" kern="100" dirty="0">
                  <a:effectLst/>
                  <a:latin typeface="Times New Roman" panose="02020603050405020304" pitchFamily="18" charset="0"/>
                  <a:ea typeface="標楷體" panose="03000509000000000000" pitchFamily="65" charset="-120"/>
                </a:rPr>
                <a:t>權利的國際公約》</a:t>
              </a:r>
              <a:endParaRPr lang="zh-TW" sz="2400" kern="100" dirty="0">
                <a:effectLst/>
                <a:latin typeface="Times New Roman" panose="02020603050405020304" pitchFamily="18" charset="0"/>
                <a:ea typeface="SimSun" panose="02010600030101010101" pitchFamily="2" charset="-122"/>
              </a:endParaRPr>
            </a:p>
          </p:txBody>
        </p:sp>
        <p:sp>
          <p:nvSpPr>
            <p:cNvPr id="17" name="Text Box 179">
              <a:extLst>
                <a:ext uri="{FF2B5EF4-FFF2-40B4-BE49-F238E27FC236}">
                  <a16:creationId xmlns:a16="http://schemas.microsoft.com/office/drawing/2014/main" id="{8D92C3A4-C7DD-4D30-99AB-150A2B2F5045}"/>
                </a:ext>
              </a:extLst>
            </p:cNvPr>
            <p:cNvSpPr txBox="1">
              <a:spLocks noChangeArrowheads="1"/>
            </p:cNvSpPr>
            <p:nvPr/>
          </p:nvSpPr>
          <p:spPr bwMode="auto">
            <a:xfrm>
              <a:off x="7739" y="13956"/>
              <a:ext cx="1287" cy="6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90170" algn="ctr">
                <a:spcAft>
                  <a:spcPts val="0"/>
                </a:spcAft>
              </a:pPr>
              <a:r>
                <a:rPr lang="zh-TW" sz="2000" kern="100" dirty="0">
                  <a:effectLst/>
                  <a:latin typeface="Times New Roman" panose="02020603050405020304" pitchFamily="18" charset="0"/>
                  <a:ea typeface="標楷體" panose="03000509000000000000" pitchFamily="65" charset="-120"/>
                </a:rPr>
                <a:t>《基本法》</a:t>
              </a:r>
              <a:endParaRPr lang="zh-TW" sz="2000" kern="100" dirty="0">
                <a:effectLst/>
                <a:latin typeface="Times New Roman" panose="02020603050405020304" pitchFamily="18" charset="0"/>
                <a:ea typeface="SimSun" panose="02010600030101010101" pitchFamily="2" charset="-122"/>
              </a:endParaRPr>
            </a:p>
            <a:p>
              <a:pPr indent="-90170">
                <a:spcAft>
                  <a:spcPts val="0"/>
                </a:spcAft>
              </a:pPr>
              <a:r>
                <a:rPr lang="en-US" sz="2000" kern="100" dirty="0">
                  <a:effectLst/>
                  <a:latin typeface="標楷體" panose="03000509000000000000" pitchFamily="65" charset="-120"/>
                  <a:ea typeface="SimSun" panose="02010600030101010101" pitchFamily="2" charset="-122"/>
                </a:rPr>
                <a:t> </a:t>
              </a:r>
              <a:r>
                <a:rPr lang="zh-TW" sz="2000" kern="100" dirty="0">
                  <a:effectLst/>
                  <a:latin typeface="Times New Roman" panose="02020603050405020304" pitchFamily="18" charset="0"/>
                  <a:ea typeface="標楷體" panose="03000509000000000000" pitchFamily="65" charset="-120"/>
                </a:rPr>
                <a:t>第三十九條</a:t>
              </a:r>
              <a:endParaRPr lang="zh-TW" sz="2000" kern="100" dirty="0">
                <a:effectLst/>
                <a:latin typeface="Times New Roman" panose="02020603050405020304" pitchFamily="18" charset="0"/>
                <a:ea typeface="SimSun" panose="02010600030101010101" pitchFamily="2" charset="-122"/>
              </a:endParaRPr>
            </a:p>
          </p:txBody>
        </p:sp>
        <p:cxnSp>
          <p:nvCxnSpPr>
            <p:cNvPr id="18" name="AutoShape 181">
              <a:extLst>
                <a:ext uri="{FF2B5EF4-FFF2-40B4-BE49-F238E27FC236}">
                  <a16:creationId xmlns:a16="http://schemas.microsoft.com/office/drawing/2014/main" id="{7D16DA04-E3A5-416C-B2EB-B14CBEF1AE30}"/>
                </a:ext>
              </a:extLst>
            </p:cNvPr>
            <p:cNvCxnSpPr>
              <a:cxnSpLocks noChangeShapeType="1"/>
            </p:cNvCxnSpPr>
            <p:nvPr/>
          </p:nvCxnSpPr>
          <p:spPr bwMode="auto">
            <a:xfrm flipV="1">
              <a:off x="4112" y="13774"/>
              <a:ext cx="408" cy="554"/>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182">
              <a:extLst>
                <a:ext uri="{FF2B5EF4-FFF2-40B4-BE49-F238E27FC236}">
                  <a16:creationId xmlns:a16="http://schemas.microsoft.com/office/drawing/2014/main" id="{51E69D48-8045-49E8-80D2-9E3AD203FC8A}"/>
                </a:ext>
              </a:extLst>
            </p:cNvPr>
            <p:cNvCxnSpPr>
              <a:cxnSpLocks noChangeShapeType="1"/>
            </p:cNvCxnSpPr>
            <p:nvPr/>
          </p:nvCxnSpPr>
          <p:spPr bwMode="auto">
            <a:xfrm>
              <a:off x="4081" y="14344"/>
              <a:ext cx="532" cy="546"/>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AutoShape 183">
              <a:extLst>
                <a:ext uri="{FF2B5EF4-FFF2-40B4-BE49-F238E27FC236}">
                  <a16:creationId xmlns:a16="http://schemas.microsoft.com/office/drawing/2014/main" id="{17639A1A-759B-4475-B871-47CE5D8D72BD}"/>
                </a:ext>
              </a:extLst>
            </p:cNvPr>
            <p:cNvCxnSpPr>
              <a:cxnSpLocks noChangeShapeType="1"/>
            </p:cNvCxnSpPr>
            <p:nvPr/>
          </p:nvCxnSpPr>
          <p:spPr bwMode="auto">
            <a:xfrm>
              <a:off x="3688" y="14328"/>
              <a:ext cx="447" cy="9"/>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21" name="AutoShape 184">
              <a:extLst>
                <a:ext uri="{FF2B5EF4-FFF2-40B4-BE49-F238E27FC236}">
                  <a16:creationId xmlns:a16="http://schemas.microsoft.com/office/drawing/2014/main" id="{71B2D0FE-77E5-4DBE-839D-5C3AAB1D7F8F}"/>
                </a:ext>
              </a:extLst>
            </p:cNvPr>
            <p:cNvCxnSpPr>
              <a:cxnSpLocks noChangeShapeType="1"/>
            </p:cNvCxnSpPr>
            <p:nvPr/>
          </p:nvCxnSpPr>
          <p:spPr bwMode="auto">
            <a:xfrm>
              <a:off x="6884" y="13735"/>
              <a:ext cx="470" cy="609"/>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22" name="AutoShape 185">
              <a:extLst>
                <a:ext uri="{FF2B5EF4-FFF2-40B4-BE49-F238E27FC236}">
                  <a16:creationId xmlns:a16="http://schemas.microsoft.com/office/drawing/2014/main" id="{8039C027-9972-4567-AA51-5B4CFFDDC7DB}"/>
                </a:ext>
              </a:extLst>
            </p:cNvPr>
            <p:cNvCxnSpPr>
              <a:cxnSpLocks noChangeShapeType="1"/>
            </p:cNvCxnSpPr>
            <p:nvPr/>
          </p:nvCxnSpPr>
          <p:spPr bwMode="auto">
            <a:xfrm flipV="1">
              <a:off x="6938" y="14359"/>
              <a:ext cx="424" cy="539"/>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23" name="AutoShape 186">
              <a:extLst>
                <a:ext uri="{FF2B5EF4-FFF2-40B4-BE49-F238E27FC236}">
                  <a16:creationId xmlns:a16="http://schemas.microsoft.com/office/drawing/2014/main" id="{AC2F7098-A48D-467B-93FD-2E39B0A58630}"/>
                </a:ext>
              </a:extLst>
            </p:cNvPr>
            <p:cNvCxnSpPr>
              <a:cxnSpLocks noChangeShapeType="1"/>
            </p:cNvCxnSpPr>
            <p:nvPr/>
          </p:nvCxnSpPr>
          <p:spPr bwMode="auto">
            <a:xfrm>
              <a:off x="7354" y="14336"/>
              <a:ext cx="431" cy="1"/>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4" name="Rectangle 17">
            <a:extLst>
              <a:ext uri="{FF2B5EF4-FFF2-40B4-BE49-F238E27FC236}">
                <a16:creationId xmlns:a16="http://schemas.microsoft.com/office/drawing/2014/main" id="{0CAF97D6-BAFC-4D85-A383-CE256BF4A409}"/>
              </a:ext>
            </a:extLst>
          </p:cNvPr>
          <p:cNvSpPr>
            <a:spLocks noChangeArrowheads="1"/>
          </p:cNvSpPr>
          <p:nvPr/>
        </p:nvSpPr>
        <p:spPr bwMode="auto">
          <a:xfrm>
            <a:off x="2764216" y="3827549"/>
            <a:ext cx="914091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04800"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304800" algn="l" defTabSz="914400" rtl="0" eaLnBrk="0" fontAlgn="base" latinLnBrk="0" hangingPunct="0">
              <a:lnSpc>
                <a:spcPct val="100000"/>
              </a:lnSpc>
              <a:spcBef>
                <a:spcPct val="0"/>
              </a:spcBef>
              <a:spcAft>
                <a:spcPct val="0"/>
              </a:spcAft>
              <a:buClrTx/>
              <a:buSzTx/>
              <a:buFontTx/>
              <a:buNone/>
              <a:tabLst>
                <a:tab pos="266700" algn="l"/>
              </a:tabLst>
            </a:pPr>
            <a:endParaRPr kumimoji="0" lang="zh-HK" altLang="zh-TW" sz="8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tabLst>
                <a:tab pos="266700" algn="l"/>
              </a:tabLst>
            </a:pPr>
            <a:br>
              <a:rPr kumimoji="0" lang="zh-HK" altLang="zh-TW" sz="1800" b="0" i="0" u="none" strike="noStrike" cap="none" normalizeH="0" baseline="0" dirty="0">
                <a:ln>
                  <a:noFill/>
                </a:ln>
                <a:solidFill>
                  <a:schemeClr val="tx1"/>
                </a:solidFill>
                <a:effectLst/>
                <a:latin typeface="Arial" panose="020B0604020202020204" pitchFamily="34" charset="0"/>
              </a:rPr>
            </a:br>
            <a:endParaRPr kumimoji="0" lang="zh-HK" altLang="zh-TW" sz="1800" b="0" i="0" u="none" strike="noStrike" cap="none" normalizeH="0" baseline="0" dirty="0">
              <a:ln>
                <a:noFill/>
              </a:ln>
              <a:solidFill>
                <a:schemeClr val="tx1"/>
              </a:solidFill>
              <a:effectLst/>
              <a:latin typeface="Arial" panose="020B0604020202020204" pitchFamily="34" charset="0"/>
            </a:endParaRPr>
          </a:p>
          <a:p>
            <a:pPr marL="0" marR="0" lvl="0" indent="304800" algn="l" defTabSz="914400" rtl="0" eaLnBrk="0" fontAlgn="base" latinLnBrk="0" hangingPunct="0">
              <a:lnSpc>
                <a:spcPct val="100000"/>
              </a:lnSpc>
              <a:spcBef>
                <a:spcPct val="0"/>
              </a:spcBef>
              <a:spcAft>
                <a:spcPct val="0"/>
              </a:spcAft>
              <a:buClrTx/>
              <a:buSzTx/>
              <a:buFontTx/>
              <a:buNone/>
              <a:tabLst>
                <a:tab pos="266700" algn="l"/>
              </a:tabLst>
            </a:pPr>
            <a:r>
              <a:rPr kumimoji="0" lang="en-US" altLang="zh-TW" sz="1200" b="0" i="0" u="none" strike="noStrike" cap="none" normalizeH="0" baseline="0" dirty="0">
                <a:ln>
                  <a:noFill/>
                </a:ln>
                <a:solidFill>
                  <a:schemeClr val="tx1"/>
                </a:solidFill>
                <a:effectLst/>
                <a:latin typeface="+mj-ea"/>
                <a:ea typeface="+mj-ea"/>
                <a:cs typeface="Times New Roman" panose="02020603050405020304" pitchFamily="18" charset="0"/>
              </a:rPr>
              <a:t>                  </a:t>
            </a:r>
            <a:r>
              <a:rPr kumimoji="0" lang="en-US" altLang="zh-TW" sz="2000" b="0" i="0" u="none" strike="noStrike" cap="none" normalizeH="0" baseline="0" dirty="0">
                <a:ln>
                  <a:noFill/>
                </a:ln>
                <a:solidFill>
                  <a:srgbClr val="3333FF"/>
                </a:solidFill>
                <a:effectLst/>
                <a:latin typeface="+mj-ea"/>
                <a:ea typeface="DFKai-SB" panose="03000509000000000000"/>
                <a:cs typeface="Times New Roman" panose="02020603050405020304" pitchFamily="18" charset="0"/>
              </a:rPr>
              <a:t>1976</a:t>
            </a:r>
            <a:r>
              <a:rPr kumimoji="0" lang="zh-TW" altLang="en-US" sz="2000" b="0" i="0" u="none" strike="noStrike" cap="none" normalizeH="0" baseline="0" dirty="0">
                <a:ln>
                  <a:noFill/>
                </a:ln>
                <a:solidFill>
                  <a:srgbClr val="3333FF"/>
                </a:solidFill>
                <a:effectLst/>
                <a:latin typeface="+mj-ea"/>
                <a:ea typeface="DFKai-SB" panose="03000509000000000000"/>
                <a:cs typeface="Times New Roman" panose="02020603050405020304" pitchFamily="18" charset="0"/>
              </a:rPr>
              <a:t>年英國簽署，適用於香港                                            </a:t>
            </a:r>
            <a:r>
              <a:rPr kumimoji="0" lang="en-US" altLang="zh-TW" sz="2000" b="0" i="0" u="none" strike="noStrike" cap="none" normalizeH="0" baseline="0" dirty="0">
                <a:ln>
                  <a:noFill/>
                </a:ln>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1997</a:t>
            </a:r>
            <a:r>
              <a:rPr kumimoji="0" lang="zh-TW" altLang="en-US" sz="2000" b="0" i="0" u="none" strike="noStrike" cap="none" normalizeH="0" baseline="0" dirty="0">
                <a:ln>
                  <a:noFill/>
                </a:ln>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年起</a:t>
            </a:r>
            <a:endParaRPr kumimoji="0" lang="en-US" altLang="zh-TW" sz="2000" b="0" i="0" u="none" strike="noStrike" cap="none" normalizeH="0" baseline="0" dirty="0">
              <a:ln>
                <a:noFill/>
              </a:ln>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tab pos="266700" algn="l"/>
              </a:tabLst>
            </a:pPr>
            <a:r>
              <a:rPr lang="en-US" altLang="zh-TW" sz="20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2000" b="0" i="0" u="none" strike="noStrike" cap="none" normalizeH="0" baseline="0" dirty="0">
                <a:ln>
                  <a:noFill/>
                </a:ln>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繼續實施</a:t>
            </a:r>
            <a:endParaRPr kumimoji="0" lang="zh-TW" altLang="en-US" sz="2000" b="0"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tab pos="266700" algn="l"/>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26" name="文字方塊 25">
            <a:extLst>
              <a:ext uri="{FF2B5EF4-FFF2-40B4-BE49-F238E27FC236}">
                <a16:creationId xmlns:a16="http://schemas.microsoft.com/office/drawing/2014/main" id="{6A1052A7-90BD-46CC-B212-B60DE2C4A10E}"/>
              </a:ext>
            </a:extLst>
          </p:cNvPr>
          <p:cNvSpPr txBox="1"/>
          <p:nvPr/>
        </p:nvSpPr>
        <p:spPr>
          <a:xfrm>
            <a:off x="3207139" y="5924797"/>
            <a:ext cx="4977694" cy="800219"/>
          </a:xfrm>
          <a:prstGeom prst="rect">
            <a:avLst/>
          </a:prstGeom>
          <a:noFill/>
        </p:spPr>
        <p:txBody>
          <a:bodyPr wrap="square" rtlCol="0">
            <a:spAutoFit/>
          </a:bodyPr>
          <a:lstStyle/>
          <a:p>
            <a:pPr algn="ctr">
              <a:tabLst>
                <a:tab pos="266700" algn="l"/>
              </a:tabLst>
            </a:pPr>
            <a:r>
              <a:rPr lang="zh-TW" altLang="zh-HK" sz="2800" u="sng" kern="100" dirty="0">
                <a:solidFill>
                  <a:srgbClr val="CC6600"/>
                </a:solidFill>
                <a:effectLst/>
                <a:latin typeface="Times New Roman" panose="02020603050405020304" pitchFamily="18" charset="0"/>
                <a:ea typeface="標楷體" panose="03000509000000000000" pitchFamily="65" charset="-120"/>
              </a:rPr>
              <a:t>香港如何體現《世界人權宣言</a:t>
            </a:r>
            <a:r>
              <a:rPr lang="zh-TW" altLang="zh-HK" sz="2800" u="sng" kern="100" dirty="0">
                <a:solidFill>
                  <a:schemeClr val="accent2">
                    <a:lumMod val="75000"/>
                  </a:schemeClr>
                </a:solidFill>
                <a:effectLst/>
                <a:latin typeface="Times New Roman" panose="02020603050405020304" pitchFamily="18" charset="0"/>
                <a:ea typeface="標楷體" panose="03000509000000000000" pitchFamily="65" charset="-120"/>
              </a:rPr>
              <a:t>》</a:t>
            </a:r>
            <a:endParaRPr lang="zh-TW" altLang="zh-HK" sz="2800" kern="100" dirty="0">
              <a:solidFill>
                <a:schemeClr val="accent2">
                  <a:lumMod val="75000"/>
                </a:schemeClr>
              </a:solidFill>
              <a:effectLst/>
              <a:latin typeface="Times New Roman" panose="02020603050405020304" pitchFamily="18" charset="0"/>
              <a:ea typeface="SimSun" panose="02010600030101010101" pitchFamily="2" charset="-122"/>
            </a:endParaRPr>
          </a:p>
          <a:p>
            <a:endParaRPr lang="zh-HK" altLang="en-US" dirty="0"/>
          </a:p>
        </p:txBody>
      </p:sp>
      <p:pic>
        <p:nvPicPr>
          <p:cNvPr id="5" name="圖片 4">
            <a:extLst>
              <a:ext uri="{FF2B5EF4-FFF2-40B4-BE49-F238E27FC236}">
                <a16:creationId xmlns:a16="http://schemas.microsoft.com/office/drawing/2014/main" id="{C94618A9-6AF3-4D81-8835-5A0BB23D23D9}"/>
              </a:ext>
            </a:extLst>
          </p:cNvPr>
          <p:cNvPicPr>
            <a:picLocks noChangeAspect="1"/>
          </p:cNvPicPr>
          <p:nvPr/>
        </p:nvPicPr>
        <p:blipFill>
          <a:blip r:embed="rId2"/>
          <a:stretch>
            <a:fillRect/>
          </a:stretch>
        </p:blipFill>
        <p:spPr>
          <a:xfrm>
            <a:off x="424931" y="325438"/>
            <a:ext cx="2536156" cy="1066892"/>
          </a:xfrm>
          <a:prstGeom prst="rect">
            <a:avLst/>
          </a:prstGeom>
        </p:spPr>
      </p:pic>
    </p:spTree>
    <p:extLst>
      <p:ext uri="{BB962C8B-B14F-4D97-AF65-F5344CB8AC3E}">
        <p14:creationId xmlns:p14="http://schemas.microsoft.com/office/powerpoint/2010/main" val="405849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11" name="文字方塊 10">
            <a:extLst>
              <a:ext uri="{FF2B5EF4-FFF2-40B4-BE49-F238E27FC236}">
                <a16:creationId xmlns:a16="http://schemas.microsoft.com/office/drawing/2014/main" id="{AF463EEC-42F7-4654-B4AA-6A657E773E13}"/>
              </a:ext>
            </a:extLst>
          </p:cNvPr>
          <p:cNvSpPr txBox="1"/>
          <p:nvPr/>
        </p:nvSpPr>
        <p:spPr>
          <a:xfrm>
            <a:off x="752654" y="350500"/>
            <a:ext cx="10686691" cy="6143413"/>
          </a:xfrm>
          <a:prstGeom prst="rect">
            <a:avLst/>
          </a:prstGeom>
          <a:solidFill>
            <a:srgbClr val="FF9900"/>
          </a:solidFill>
        </p:spPr>
        <p:txBody>
          <a:bodyPr wrap="square" rtlCol="0">
            <a:spAutoFit/>
          </a:bodyPr>
          <a:lstStyle/>
          <a:p>
            <a:pPr marL="457200" lvl="0" indent="-457200">
              <a:spcBef>
                <a:spcPts val="300"/>
              </a:spcBef>
              <a:buFont typeface="Arial" panose="020B0604020202020204" pitchFamily="34" charset="0"/>
              <a:buChar char="•"/>
            </a:pPr>
            <a:r>
              <a:rPr lang="zh-TW" altLang="en-US" sz="3200" b="1" kern="100" dirty="0">
                <a:solidFill>
                  <a:prstClr val="black"/>
                </a:solidFill>
                <a:latin typeface="Times New Roman" panose="02020603050405020304" pitchFamily="18" charset="0"/>
                <a:ea typeface="標楷體" panose="03000509000000000000" pitchFamily="65" charset="-120"/>
              </a:rPr>
              <a:t>             </a:t>
            </a:r>
            <a:r>
              <a:rPr lang="zh-TW" altLang="en-US" sz="3200" b="1" u="sng" kern="100" dirty="0">
                <a:solidFill>
                  <a:prstClr val="black"/>
                </a:solidFill>
                <a:latin typeface="Times New Roman" panose="02020603050405020304" pitchFamily="18" charset="0"/>
                <a:ea typeface="標楷體" panose="03000509000000000000" pitchFamily="65" charset="-120"/>
              </a:rPr>
              <a:t>香港居民也有一些權利是絕對、而不受限制的</a:t>
            </a:r>
          </a:p>
          <a:p>
            <a:pPr lvl="0">
              <a:lnSpc>
                <a:spcPct val="110000"/>
              </a:lnSpc>
              <a:spcBef>
                <a:spcPts val="1200"/>
              </a:spcBef>
            </a:pPr>
            <a:r>
              <a:rPr lang="zh-TW" altLang="en-US" sz="2600" kern="100" dirty="0">
                <a:solidFill>
                  <a:prstClr val="black"/>
                </a:solidFill>
                <a:latin typeface="Times New Roman" panose="02020603050405020304" pitchFamily="18" charset="0"/>
                <a:ea typeface="標楷體" panose="03000509000000000000" pitchFamily="65" charset="-120"/>
              </a:rPr>
              <a:t>        </a:t>
            </a:r>
            <a:r>
              <a:rPr lang="zh-TW" altLang="en-US" sz="2600" kern="100" dirty="0">
                <a:solidFill>
                  <a:schemeClr val="bg1"/>
                </a:solidFill>
                <a:latin typeface="Times New Roman" panose="02020603050405020304" pitchFamily="18" charset="0"/>
                <a:ea typeface="標楷體" panose="03000509000000000000" pitchFamily="65" charset="-120"/>
              </a:rPr>
              <a:t>絕對權利的例子</a:t>
            </a:r>
            <a:r>
              <a:rPr lang="zh-TW" altLang="en-US" sz="2600" kern="100" dirty="0">
                <a:solidFill>
                  <a:prstClr val="black"/>
                </a:solidFill>
                <a:latin typeface="Times New Roman" panose="02020603050405020304" pitchFamily="18" charset="0"/>
                <a:ea typeface="標楷體" panose="03000509000000000000" pitchFamily="65" charset="-120"/>
              </a:rPr>
              <a:t>包括</a:t>
            </a:r>
            <a:r>
              <a:rPr lang="en-US" altLang="zh-TW" sz="2600" kern="100" dirty="0">
                <a:solidFill>
                  <a:prstClr val="black"/>
                </a:solidFill>
                <a:latin typeface="Times New Roman" panose="02020603050405020304" pitchFamily="18" charset="0"/>
                <a:ea typeface="標楷體" panose="03000509000000000000" pitchFamily="65" charset="-120"/>
              </a:rPr>
              <a:t>《</a:t>
            </a:r>
            <a:r>
              <a:rPr lang="zh-TW" altLang="en-US" sz="2600" kern="100" dirty="0">
                <a:solidFill>
                  <a:prstClr val="black"/>
                </a:solidFill>
                <a:latin typeface="Times New Roman" panose="02020603050405020304" pitchFamily="18" charset="0"/>
                <a:ea typeface="標楷體" panose="03000509000000000000" pitchFamily="65" charset="-120"/>
              </a:rPr>
              <a:t>香港人權法案條例</a:t>
            </a:r>
            <a:r>
              <a:rPr lang="en-US" altLang="zh-TW" sz="2600" kern="100" dirty="0">
                <a:solidFill>
                  <a:prstClr val="black"/>
                </a:solidFill>
                <a:latin typeface="Times New Roman" panose="02020603050405020304" pitchFamily="18" charset="0"/>
                <a:ea typeface="標楷體" panose="03000509000000000000" pitchFamily="65" charset="-120"/>
              </a:rPr>
              <a:t>》</a:t>
            </a:r>
            <a:r>
              <a:rPr lang="zh-TW" altLang="en-US" sz="2600" kern="100" dirty="0">
                <a:solidFill>
                  <a:prstClr val="black"/>
                </a:solidFill>
                <a:latin typeface="Times New Roman" panose="02020603050405020304" pitchFamily="18" charset="0"/>
                <a:ea typeface="標楷體" panose="03000509000000000000" pitchFamily="65" charset="-120"/>
              </a:rPr>
              <a:t>第</a:t>
            </a:r>
            <a:r>
              <a:rPr lang="en-US" altLang="zh-TW" sz="2600" kern="100" dirty="0">
                <a:solidFill>
                  <a:prstClr val="black"/>
                </a:solidFill>
                <a:latin typeface="Times New Roman" panose="02020603050405020304" pitchFamily="18" charset="0"/>
                <a:ea typeface="標楷體" panose="03000509000000000000" pitchFamily="65" charset="-120"/>
              </a:rPr>
              <a:t>3</a:t>
            </a:r>
            <a:r>
              <a:rPr lang="zh-TW" altLang="en-US" sz="2600" kern="100" dirty="0">
                <a:solidFill>
                  <a:prstClr val="black"/>
                </a:solidFill>
                <a:latin typeface="Times New Roman" panose="02020603050405020304" pitchFamily="18" charset="0"/>
                <a:ea typeface="標楷體" panose="03000509000000000000" pitchFamily="65" charset="-120"/>
              </a:rPr>
              <a:t>條規定「不得施以酷刑或不人道處遇亦不得未經同意而施以試驗」、第</a:t>
            </a:r>
            <a:r>
              <a:rPr lang="en-US" altLang="zh-TW" sz="2600" kern="100" dirty="0">
                <a:solidFill>
                  <a:prstClr val="black"/>
                </a:solidFill>
                <a:latin typeface="Times New Roman" panose="02020603050405020304" pitchFamily="18" charset="0"/>
                <a:ea typeface="標楷體" panose="03000509000000000000" pitchFamily="65" charset="-120"/>
              </a:rPr>
              <a:t>4</a:t>
            </a:r>
            <a:r>
              <a:rPr lang="zh-TW" altLang="en-US" sz="2600" kern="100" dirty="0">
                <a:solidFill>
                  <a:prstClr val="black"/>
                </a:solidFill>
                <a:latin typeface="Times New Roman" panose="02020603050405020304" pitchFamily="18" charset="0"/>
                <a:ea typeface="標楷體" panose="03000509000000000000" pitchFamily="65" charset="-120"/>
              </a:rPr>
              <a:t>條「不得使充奴隸或奴工」和第</a:t>
            </a:r>
            <a:r>
              <a:rPr lang="en-US" altLang="zh-TW" sz="2600" kern="100" dirty="0">
                <a:solidFill>
                  <a:prstClr val="black"/>
                </a:solidFill>
                <a:latin typeface="Times New Roman" panose="02020603050405020304" pitchFamily="18" charset="0"/>
                <a:ea typeface="標楷體" panose="03000509000000000000" pitchFamily="65" charset="-120"/>
              </a:rPr>
              <a:t>16(1)</a:t>
            </a:r>
            <a:r>
              <a:rPr lang="zh-TW" altLang="en-US" sz="2600" kern="100" dirty="0">
                <a:solidFill>
                  <a:prstClr val="black"/>
                </a:solidFill>
                <a:latin typeface="Times New Roman" panose="02020603050405020304" pitchFamily="18" charset="0"/>
                <a:ea typeface="標楷體" panose="03000509000000000000" pitchFamily="65" charset="-120"/>
              </a:rPr>
              <a:t>條「人人有保持意見不受干預之權利」。</a:t>
            </a:r>
            <a:r>
              <a:rPr lang="en-US" altLang="zh-TW" sz="2600" kern="100" dirty="0">
                <a:solidFill>
                  <a:prstClr val="black"/>
                </a:solidFill>
                <a:latin typeface="Times New Roman" panose="02020603050405020304" pitchFamily="18" charset="0"/>
                <a:ea typeface="標楷體" panose="03000509000000000000" pitchFamily="65" charset="-120"/>
              </a:rPr>
              <a:t>**</a:t>
            </a:r>
          </a:p>
          <a:p>
            <a:pPr lvl="0" algn="r">
              <a:spcBef>
                <a:spcPts val="300"/>
              </a:spcBef>
            </a:pPr>
            <a:r>
              <a:rPr lang="zh-TW" altLang="en-US" sz="2400" i="1" kern="100" dirty="0">
                <a:solidFill>
                  <a:prstClr val="black"/>
                </a:solidFill>
                <a:latin typeface="Times New Roman" panose="02020603050405020304" pitchFamily="18" charset="0"/>
                <a:ea typeface="標楷體" panose="03000509000000000000" pitchFamily="65" charset="-120"/>
              </a:rPr>
              <a:t>資料來源：保障香港居民的基本權利，基本法匯粹，基本法簡訊第四期第二部，</a:t>
            </a:r>
            <a:r>
              <a:rPr lang="en-US" altLang="zh-TW" sz="2800" i="1" kern="100" dirty="0">
                <a:solidFill>
                  <a:schemeClr val="bg1"/>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https://www.doj.gov.hk/sc/publications/pdf/basiclaw/cbasic4-2.pdf</a:t>
            </a:r>
            <a:r>
              <a:rPr lang="en-US" altLang="zh-TW" sz="2800" i="1" kern="100" dirty="0">
                <a:solidFill>
                  <a:schemeClr val="bg1"/>
                </a:solidFill>
                <a:latin typeface="Times New Roman" panose="02020603050405020304" pitchFamily="18" charset="0"/>
                <a:ea typeface="標楷體" panose="03000509000000000000" pitchFamily="65" charset="-120"/>
              </a:rPr>
              <a:t> </a:t>
            </a:r>
          </a:p>
          <a:p>
            <a:pPr lvl="0">
              <a:lnSpc>
                <a:spcPts val="400"/>
              </a:lnSpc>
              <a:spcBef>
                <a:spcPts val="300"/>
              </a:spcBef>
            </a:pPr>
            <a:endParaRPr lang="en-US" altLang="zh-TW" sz="3200" kern="100" dirty="0">
              <a:solidFill>
                <a:prstClr val="black"/>
              </a:solidFill>
              <a:latin typeface="Times New Roman" panose="02020603050405020304" pitchFamily="18" charset="0"/>
              <a:ea typeface="標楷體" panose="03000509000000000000" pitchFamily="65" charset="-120"/>
            </a:endParaRPr>
          </a:p>
          <a:p>
            <a:pPr lvl="0">
              <a:lnSpc>
                <a:spcPct val="110000"/>
              </a:lnSpc>
              <a:spcBef>
                <a:spcPts val="300"/>
              </a:spcBef>
            </a:pPr>
            <a:r>
              <a:rPr lang="en-US" altLang="zh-TW" sz="3200" kern="100" dirty="0">
                <a:solidFill>
                  <a:prstClr val="black"/>
                </a:solidFill>
                <a:latin typeface="Times New Roman" panose="02020603050405020304" pitchFamily="18" charset="0"/>
                <a:ea typeface="標楷體" panose="03000509000000000000" pitchFamily="65" charset="-120"/>
              </a:rPr>
              <a:t>* </a:t>
            </a:r>
            <a:r>
              <a:rPr lang="en-US" altLang="zh-TW" sz="2400" kern="100" dirty="0">
                <a:solidFill>
                  <a:prstClr val="black"/>
                </a:solidFill>
                <a:latin typeface="Times New Roman" panose="02020603050405020304" pitchFamily="18" charset="0"/>
                <a:ea typeface="標楷體" panose="03000509000000000000" pitchFamily="65" charset="-120"/>
              </a:rPr>
              <a:t>《</a:t>
            </a:r>
            <a:r>
              <a:rPr lang="zh-TW" altLang="en-US" sz="2400" kern="100" dirty="0">
                <a:solidFill>
                  <a:prstClr val="black"/>
                </a:solidFill>
                <a:latin typeface="Times New Roman" panose="02020603050405020304" pitchFamily="18" charset="0"/>
                <a:ea typeface="標楷體" panose="03000509000000000000" pitchFamily="65" charset="-120"/>
              </a:rPr>
              <a:t>基本法</a:t>
            </a:r>
            <a:r>
              <a:rPr lang="en-US" altLang="zh-TW" sz="2400" kern="100" dirty="0">
                <a:solidFill>
                  <a:prstClr val="black"/>
                </a:solidFill>
                <a:latin typeface="Times New Roman" panose="02020603050405020304" pitchFamily="18" charset="0"/>
                <a:ea typeface="標楷體" panose="03000509000000000000" pitchFamily="65" charset="-120"/>
              </a:rPr>
              <a:t>》</a:t>
            </a:r>
            <a:r>
              <a:rPr lang="zh-TW" altLang="en-US" sz="2400" kern="100" dirty="0">
                <a:solidFill>
                  <a:prstClr val="black"/>
                </a:solidFill>
                <a:latin typeface="Times New Roman" panose="02020603050405020304" pitchFamily="18" charset="0"/>
                <a:ea typeface="標楷體" panose="03000509000000000000" pitchFamily="65" charset="-120"/>
              </a:rPr>
              <a:t>第三十九條：</a:t>
            </a:r>
          </a:p>
          <a:p>
            <a:pPr lvl="0">
              <a:lnSpc>
                <a:spcPct val="110000"/>
              </a:lnSpc>
              <a:spcBef>
                <a:spcPts val="300"/>
              </a:spcBef>
            </a:pPr>
            <a:r>
              <a:rPr lang="en-US" altLang="zh-TW" sz="2400" kern="100" dirty="0">
                <a:solidFill>
                  <a:prstClr val="black"/>
                </a:solidFill>
                <a:latin typeface="Times New Roman" panose="02020603050405020304" pitchFamily="18" charset="0"/>
                <a:ea typeface="標楷體" panose="03000509000000000000" pitchFamily="65" charset="-120"/>
              </a:rPr>
              <a:t>《</a:t>
            </a:r>
            <a:r>
              <a:rPr lang="zh-TW" altLang="en-US" sz="2400" kern="100" dirty="0">
                <a:solidFill>
                  <a:prstClr val="black"/>
                </a:solidFill>
                <a:latin typeface="Times New Roman" panose="02020603050405020304" pitchFamily="18" charset="0"/>
                <a:ea typeface="標楷體" panose="03000509000000000000" pitchFamily="65" charset="-120"/>
              </a:rPr>
              <a:t>公民權利和政治權利國際公約</a:t>
            </a:r>
            <a:r>
              <a:rPr lang="en-US" altLang="zh-TW" sz="2400" kern="100" dirty="0">
                <a:solidFill>
                  <a:prstClr val="black"/>
                </a:solidFill>
                <a:latin typeface="Times New Roman" panose="02020603050405020304" pitchFamily="18" charset="0"/>
                <a:ea typeface="標楷體" panose="03000509000000000000" pitchFamily="65" charset="-120"/>
              </a:rPr>
              <a:t>》</a:t>
            </a:r>
            <a:r>
              <a:rPr lang="zh-TW" altLang="en-US" sz="2400" kern="100" dirty="0">
                <a:solidFill>
                  <a:prstClr val="black"/>
                </a:solidFill>
                <a:latin typeface="Times New Roman" panose="02020603050405020304" pitchFamily="18" charset="0"/>
                <a:ea typeface="標楷體" panose="03000509000000000000" pitchFamily="65" charset="-120"/>
              </a:rPr>
              <a:t>、</a:t>
            </a:r>
            <a:r>
              <a:rPr lang="en-US" altLang="zh-TW" sz="2400" kern="100" dirty="0">
                <a:solidFill>
                  <a:prstClr val="black"/>
                </a:solidFill>
                <a:latin typeface="Times New Roman" panose="02020603050405020304" pitchFamily="18" charset="0"/>
                <a:ea typeface="標楷體" panose="03000509000000000000" pitchFamily="65" charset="-120"/>
              </a:rPr>
              <a:t>《</a:t>
            </a:r>
            <a:r>
              <a:rPr lang="zh-TW" altLang="en-US" sz="2400" kern="100" dirty="0">
                <a:solidFill>
                  <a:prstClr val="black"/>
                </a:solidFill>
                <a:latin typeface="Times New Roman" panose="02020603050405020304" pitchFamily="18" charset="0"/>
                <a:ea typeface="標楷體" panose="03000509000000000000" pitchFamily="65" charset="-120"/>
              </a:rPr>
              <a:t>經濟、社會與文化權利的國際公約</a:t>
            </a:r>
            <a:r>
              <a:rPr lang="en-US" altLang="zh-TW" sz="2400" kern="100" dirty="0">
                <a:solidFill>
                  <a:prstClr val="black"/>
                </a:solidFill>
                <a:latin typeface="Times New Roman" panose="02020603050405020304" pitchFamily="18" charset="0"/>
                <a:ea typeface="標楷體" panose="03000509000000000000" pitchFamily="65" charset="-120"/>
              </a:rPr>
              <a:t>》</a:t>
            </a:r>
            <a:r>
              <a:rPr lang="zh-TW" altLang="en-US" sz="2400" kern="100" dirty="0">
                <a:solidFill>
                  <a:prstClr val="black"/>
                </a:solidFill>
                <a:latin typeface="Times New Roman" panose="02020603050405020304" pitchFamily="18" charset="0"/>
                <a:ea typeface="標楷體" panose="03000509000000000000" pitchFamily="65" charset="-120"/>
              </a:rPr>
              <a:t>和國際勞工公約適用於香港的有關規定繼續有效，通過香港特別行政區的法律予以實施。  香港居民享有的權利和自由，除依法規定外不得限制，此種限制不得與本條第一款規定抵觸。</a:t>
            </a:r>
            <a:endParaRPr lang="en-US" altLang="zh-TW" sz="2400" kern="100" dirty="0">
              <a:solidFill>
                <a:prstClr val="black"/>
              </a:solidFill>
              <a:latin typeface="Times New Roman" panose="02020603050405020304" pitchFamily="18" charset="0"/>
              <a:ea typeface="標楷體" panose="03000509000000000000" pitchFamily="65" charset="-120"/>
            </a:endParaRPr>
          </a:p>
          <a:p>
            <a:pPr lvl="0">
              <a:lnSpc>
                <a:spcPts val="400"/>
              </a:lnSpc>
              <a:spcBef>
                <a:spcPts val="300"/>
              </a:spcBef>
            </a:pPr>
            <a:endParaRPr lang="en-US" altLang="zh-TW" sz="2400" kern="100" dirty="0">
              <a:solidFill>
                <a:prstClr val="black"/>
              </a:solidFill>
              <a:latin typeface="Times New Roman" panose="02020603050405020304" pitchFamily="18" charset="0"/>
              <a:ea typeface="標楷體" panose="03000509000000000000" pitchFamily="65" charset="-120"/>
            </a:endParaRPr>
          </a:p>
          <a:p>
            <a:pPr lvl="0">
              <a:lnSpc>
                <a:spcPct val="110000"/>
              </a:lnSpc>
              <a:spcBef>
                <a:spcPts val="300"/>
              </a:spcBef>
            </a:pPr>
            <a:r>
              <a:rPr lang="en-US" altLang="zh-TW" sz="2400" kern="100" dirty="0">
                <a:solidFill>
                  <a:prstClr val="black"/>
                </a:solidFill>
                <a:latin typeface="Times New Roman" panose="02020603050405020304" pitchFamily="18" charset="0"/>
                <a:ea typeface="標楷體" panose="03000509000000000000" pitchFamily="65" charset="-120"/>
              </a:rPr>
              <a:t>** 《</a:t>
            </a:r>
            <a:r>
              <a:rPr lang="zh-TW" altLang="en-US" sz="2400" kern="100" dirty="0">
                <a:solidFill>
                  <a:prstClr val="black"/>
                </a:solidFill>
                <a:latin typeface="Times New Roman" panose="02020603050405020304" pitchFamily="18" charset="0"/>
                <a:ea typeface="標楷體" panose="03000509000000000000" pitchFamily="65" charset="-120"/>
              </a:rPr>
              <a:t>公民權利和政治權利國際公約</a:t>
            </a:r>
            <a:r>
              <a:rPr lang="en-US" altLang="zh-TW" sz="2400" kern="100" dirty="0">
                <a:solidFill>
                  <a:prstClr val="black"/>
                </a:solidFill>
                <a:latin typeface="Times New Roman" panose="02020603050405020304" pitchFamily="18" charset="0"/>
                <a:ea typeface="標楷體" panose="03000509000000000000" pitchFamily="65" charset="-120"/>
              </a:rPr>
              <a:t>》</a:t>
            </a:r>
            <a:r>
              <a:rPr lang="zh-TW" altLang="en-US" sz="2400" kern="100" dirty="0">
                <a:solidFill>
                  <a:prstClr val="black"/>
                </a:solidFill>
                <a:latin typeface="Times New Roman" panose="02020603050405020304" pitchFamily="18" charset="0"/>
                <a:ea typeface="標楷體" panose="03000509000000000000" pitchFamily="65" charset="-120"/>
              </a:rPr>
              <a:t>也有同樣的規定，如第</a:t>
            </a:r>
            <a:r>
              <a:rPr lang="en-US" altLang="zh-TW" sz="2400" kern="100" dirty="0">
                <a:solidFill>
                  <a:prstClr val="black"/>
                </a:solidFill>
                <a:latin typeface="Times New Roman" panose="02020603050405020304" pitchFamily="18" charset="0"/>
                <a:ea typeface="標楷體" panose="03000509000000000000" pitchFamily="65" charset="-120"/>
              </a:rPr>
              <a:t>7</a:t>
            </a:r>
            <a:r>
              <a:rPr lang="zh-TW" altLang="en-US" sz="2400" kern="100" dirty="0">
                <a:solidFill>
                  <a:prstClr val="black"/>
                </a:solidFill>
                <a:latin typeface="Times New Roman" panose="02020603050405020304" pitchFamily="18" charset="0"/>
                <a:ea typeface="標楷體" panose="03000509000000000000" pitchFamily="65" charset="-120"/>
              </a:rPr>
              <a:t>條規定的不受酷刑的權利；第</a:t>
            </a:r>
            <a:r>
              <a:rPr lang="en-US" altLang="zh-TW" sz="2400" kern="100" dirty="0">
                <a:solidFill>
                  <a:prstClr val="black"/>
                </a:solidFill>
                <a:latin typeface="Times New Roman" panose="02020603050405020304" pitchFamily="18" charset="0"/>
                <a:ea typeface="標楷體" panose="03000509000000000000" pitchFamily="65" charset="-120"/>
              </a:rPr>
              <a:t>8</a:t>
            </a:r>
            <a:r>
              <a:rPr lang="zh-TW" altLang="en-US" sz="2400" kern="100" dirty="0">
                <a:solidFill>
                  <a:prstClr val="black"/>
                </a:solidFill>
                <a:latin typeface="Times New Roman" panose="02020603050405020304" pitchFamily="18" charset="0"/>
                <a:ea typeface="標楷體" panose="03000509000000000000" pitchFamily="65" charset="-120"/>
              </a:rPr>
              <a:t>條不充奴隸的權利和第</a:t>
            </a:r>
            <a:r>
              <a:rPr lang="en-US" altLang="zh-TW" sz="2400" kern="100" dirty="0">
                <a:solidFill>
                  <a:prstClr val="black"/>
                </a:solidFill>
                <a:latin typeface="Times New Roman" panose="02020603050405020304" pitchFamily="18" charset="0"/>
                <a:ea typeface="標楷體" panose="03000509000000000000" pitchFamily="65" charset="-120"/>
              </a:rPr>
              <a:t>19(1)</a:t>
            </a:r>
            <a:r>
              <a:rPr lang="zh-TW" altLang="en-US" sz="2400" kern="100" dirty="0">
                <a:solidFill>
                  <a:prstClr val="black"/>
                </a:solidFill>
                <a:latin typeface="Times New Roman" panose="02020603050405020304" pitchFamily="18" charset="0"/>
                <a:ea typeface="標楷體" panose="03000509000000000000" pitchFamily="65" charset="-120"/>
              </a:rPr>
              <a:t>條保持意見不受干預的權利。</a:t>
            </a:r>
            <a:endParaRPr kumimoji="0" lang="zh-TW" altLang="zh-HK" sz="2800" b="0" i="0"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pic>
        <p:nvPicPr>
          <p:cNvPr id="7" name="Picture 10" descr="資料4_logo">
            <a:extLst>
              <a:ext uri="{FF2B5EF4-FFF2-40B4-BE49-F238E27FC236}">
                <a16:creationId xmlns:a16="http://schemas.microsoft.com/office/drawing/2014/main" id="{68966CDE-7E6F-48F0-97AF-74B679F874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19" y="136525"/>
            <a:ext cx="1540204" cy="878541"/>
          </a:xfrm>
          <a:prstGeom prst="rect">
            <a:avLst/>
          </a:prstGeom>
          <a:noFill/>
          <a:ln>
            <a:noFill/>
          </a:ln>
        </p:spPr>
      </p:pic>
    </p:spTree>
    <p:extLst>
      <p:ext uri="{BB962C8B-B14F-4D97-AF65-F5344CB8AC3E}">
        <p14:creationId xmlns:p14="http://schemas.microsoft.com/office/powerpoint/2010/main" val="1619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029103" y="343950"/>
            <a:ext cx="8050575" cy="1380137"/>
          </a:xfrm>
          <a:solidFill>
            <a:srgbClr val="CC6600"/>
          </a:solidFill>
        </p:spPr>
        <p:txBody>
          <a:bodyPr/>
          <a:lstStyle/>
          <a:p>
            <a:r>
              <a:rPr lang="en-US" altLang="zh-TW" dirty="0">
                <a:solidFill>
                  <a:schemeClr val="bg1"/>
                </a:solidFill>
                <a:ea typeface="DFKai-SB" panose="03000509000000000000"/>
              </a:rPr>
              <a:t>3.1	 </a:t>
            </a:r>
            <a:r>
              <a:rPr lang="zh-TW" altLang="en-US" dirty="0">
                <a:solidFill>
                  <a:schemeClr val="bg1"/>
                </a:solidFill>
                <a:ea typeface="DFKai-SB" panose="03000509000000000000"/>
              </a:rPr>
              <a:t>是否所有人權都是絕對而</a:t>
            </a:r>
            <a:br>
              <a:rPr lang="en-US" altLang="zh-TW" dirty="0">
                <a:solidFill>
                  <a:schemeClr val="bg1"/>
                </a:solidFill>
                <a:ea typeface="DFKai-SB" panose="03000509000000000000"/>
              </a:rPr>
            </a:br>
            <a:r>
              <a:rPr lang="en-US" altLang="zh-TW" dirty="0">
                <a:solidFill>
                  <a:schemeClr val="bg1"/>
                </a:solidFill>
                <a:ea typeface="DFKai-SB" panose="03000509000000000000"/>
              </a:rPr>
              <a:t>        </a:t>
            </a:r>
            <a:r>
              <a:rPr lang="zh-TW" altLang="en-US" dirty="0">
                <a:solidFill>
                  <a:schemeClr val="bg1"/>
                </a:solidFill>
                <a:ea typeface="DFKai-SB" panose="03000509000000000000"/>
              </a:rPr>
              <a:t>不受任何制約的？</a:t>
            </a:r>
            <a:endParaRPr lang="zh-HK" altLang="en-US" dirty="0">
              <a:solidFill>
                <a:schemeClr val="bg1"/>
              </a:solidFill>
              <a:ea typeface="DFKai-SB" panose="0300050900000000000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830988"/>
            <a:ext cx="10515600" cy="4729781"/>
          </a:xfrm>
        </p:spPr>
        <p:txBody>
          <a:bodyPr vert="horz">
            <a:normAutofit lnSpcReduction="10000"/>
          </a:bodyPr>
          <a:lstStyle/>
          <a:p>
            <a:pPr>
              <a:lnSpc>
                <a:spcPct val="110000"/>
              </a:lnSpc>
            </a:pPr>
            <a:r>
              <a:rPr lang="zh-TW" altLang="zh-HK" kern="100" dirty="0">
                <a:ea typeface="標楷體" panose="03000509000000000000" pitchFamily="65" charset="-120"/>
                <a:cs typeface="Times New Roman" panose="02020603050405020304" pitchFamily="18" charset="0"/>
              </a:rPr>
              <a:t>政府應否加以限制香港居民示威、遊行和集會的權利？若是，理由為何？</a:t>
            </a:r>
            <a:r>
              <a:rPr lang="zh-TW" altLang="zh-HK" kern="100" dirty="0">
                <a:solidFill>
                  <a:srgbClr val="000000"/>
                </a:solidFill>
                <a:ea typeface="標楷體" panose="03000509000000000000" pitchFamily="65" charset="-120"/>
                <a:cs typeface="Times New Roman" panose="02020603050405020304" pitchFamily="18" charset="0"/>
              </a:rPr>
              <a:t>根據資料四，並就你所知，解釋你的答案。</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1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a:lnSpc>
                <a:spcPct val="110000"/>
              </a:lnSpc>
            </a:pPr>
            <a:r>
              <a:rPr lang="zh-TW" altLang="zh-HK" kern="100" dirty="0">
                <a:solidFill>
                  <a:srgbClr val="000000"/>
                </a:solidFill>
                <a:ea typeface="標楷體" panose="03000509000000000000" pitchFamily="65" charset="-120"/>
                <a:cs typeface="Times New Roman" panose="02020603050405020304" pitchFamily="18" charset="0"/>
              </a:rPr>
              <a:t>根據資料三，當政</a:t>
            </a:r>
            <a:r>
              <a:rPr lang="zh-TW" altLang="zh-HK" kern="100" dirty="0">
                <a:ea typeface="標楷體" panose="03000509000000000000" pitchFamily="65" charset="-120"/>
                <a:cs typeface="Times New Roman" panose="02020603050405020304" pitchFamily="18" charset="0"/>
              </a:rPr>
              <a:t>府制定法例或採取措施限制市民行使他們示威、遊行和集會的權利時，應該遵循那些原則</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1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a:lnSpc>
                <a:spcPct val="110000"/>
              </a:lnSpc>
            </a:pPr>
            <a:r>
              <a:rPr lang="zh-TW" altLang="zh-HK" kern="100" dirty="0">
                <a:solidFill>
                  <a:srgbClr val="000000"/>
                </a:solidFill>
                <a:ea typeface="標楷體" panose="03000509000000000000" pitchFamily="65" charset="-120"/>
                <a:cs typeface="Times New Roman" panose="02020603050405020304" pitchFamily="18" charset="0"/>
              </a:rPr>
              <a:t>資料四說香港居民有一些權利是絕對的、不容侵犯的。為何人身自由和財產沒有包括在內？生命和</a:t>
            </a:r>
            <a:r>
              <a:rPr lang="zh-TW" altLang="zh-HK" kern="100" dirty="0">
                <a:ea typeface="標楷體" panose="03000509000000000000" pitchFamily="65" charset="-120"/>
                <a:cs typeface="Times New Roman" panose="02020603050405020304" pitchFamily="18" charset="0"/>
              </a:rPr>
              <a:t>財產不是神聖不可侵犯的嗎</a:t>
            </a:r>
            <a:r>
              <a:rPr lang="zh-TW" altLang="en-US" dirty="0">
                <a:latin typeface="標楷體" panose="03000509000000000000" pitchFamily="65" charset="-120"/>
                <a:ea typeface="標楷體" panose="03000509000000000000" pitchFamily="65" charset="-120"/>
              </a:rPr>
              <a:t>？</a:t>
            </a:r>
            <a:endParaRPr lang="en-US" altLang="zh-HK"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57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1850" y="365125"/>
            <a:ext cx="10521950" cy="1324527"/>
          </a:xfrm>
          <a:solidFill>
            <a:srgbClr val="CC6600"/>
          </a:solidFill>
        </p:spPr>
        <p:txBody>
          <a:bodyPr/>
          <a:lstStyle/>
          <a:p>
            <a:r>
              <a:rPr lang="en-US" altLang="zh-TW" dirty="0">
                <a:solidFill>
                  <a:schemeClr val="bg1"/>
                </a:solidFill>
                <a:ea typeface="DFKai-SB" panose="03000509000000000000"/>
              </a:rPr>
              <a:t>3.2	</a:t>
            </a:r>
            <a:r>
              <a:rPr lang="zh-TW" altLang="en-US" dirty="0">
                <a:solidFill>
                  <a:schemeClr val="bg1"/>
                </a:solidFill>
                <a:ea typeface="DFKai-SB" panose="03000509000000000000"/>
              </a:rPr>
              <a:t>人權無國界？</a:t>
            </a:r>
            <a:endParaRPr lang="zh-HK" altLang="en-US" dirty="0">
              <a:solidFill>
                <a:schemeClr val="bg1"/>
              </a:solidFill>
              <a:ea typeface="DFKai-SB" panose="0300050900000000000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1850" y="1820861"/>
            <a:ext cx="10515600" cy="4900613"/>
          </a:xfrm>
        </p:spPr>
        <p:txBody>
          <a:bodyPr vert="horz">
            <a:normAutofit fontScale="92500" lnSpcReduction="20000"/>
          </a:bodyPr>
          <a:lstStyle/>
          <a:p>
            <a:pPr marL="0" indent="0">
              <a:lnSpc>
                <a:spcPct val="110000"/>
              </a:lnSpc>
              <a:buNone/>
            </a:pPr>
            <a:r>
              <a:rPr lang="en-US" altLang="zh-TW" sz="3500" b="1" dirty="0">
                <a:solidFill>
                  <a:srgbClr val="993300"/>
                </a:solidFill>
                <a:latin typeface="標楷體" panose="03000509000000000000" pitchFamily="65" charset="-120"/>
                <a:ea typeface="標楷體" panose="03000509000000000000" pitchFamily="65" charset="-120"/>
                <a:cs typeface="Times New Roman" panose="02020603050405020304" pitchFamily="18" charset="0"/>
              </a:rPr>
              <a:t>3.2.1	 </a:t>
            </a:r>
            <a:r>
              <a:rPr lang="zh-TW" altLang="en-US" sz="3500" b="1" dirty="0">
                <a:solidFill>
                  <a:srgbClr val="993300"/>
                </a:solidFill>
                <a:latin typeface="標楷體" panose="03000509000000000000" pitchFamily="65" charset="-120"/>
                <a:ea typeface="標楷體" panose="03000509000000000000" pitchFamily="65" charset="-120"/>
                <a:cs typeface="Times New Roman" panose="02020603050405020304" pitchFamily="18" charset="0"/>
              </a:rPr>
              <a:t>國與國之間有差異</a:t>
            </a:r>
          </a:p>
          <a:p>
            <a:pPr marL="0" indent="0">
              <a:lnSpc>
                <a:spcPct val="120000"/>
              </a:lnSpc>
              <a:buNone/>
            </a:pPr>
            <a:r>
              <a:rPr lang="en-US" altLang="zh-TW" sz="35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3500" dirty="0">
                <a:latin typeface="標楷體" panose="03000509000000000000" pitchFamily="65" charset="-120"/>
                <a:ea typeface="標楷體" panose="03000509000000000000" pitchFamily="65" charset="-120"/>
                <a:cs typeface="Times New Roman" panose="02020603050405020304" pitchFamily="18" charset="0"/>
              </a:rPr>
              <a:t>從上面課業我們可以知道，即使大家都是</a:t>
            </a:r>
            <a:r>
              <a:rPr lang="en-US" altLang="zh-TW" sz="35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500" dirty="0">
                <a:latin typeface="標楷體" panose="03000509000000000000" pitchFamily="65" charset="-120"/>
                <a:ea typeface="標楷體" panose="03000509000000000000" pitchFamily="65" charset="-120"/>
                <a:cs typeface="Times New Roman" panose="02020603050405020304" pitchFamily="18" charset="0"/>
              </a:rPr>
              <a:t>公民權利和政治權利國際公約</a:t>
            </a:r>
            <a:r>
              <a:rPr lang="en-US" altLang="zh-TW" sz="35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500" dirty="0">
                <a:latin typeface="標楷體" panose="03000509000000000000" pitchFamily="65" charset="-120"/>
                <a:ea typeface="標楷體" panose="03000509000000000000" pitchFamily="65" charset="-120"/>
                <a:cs typeface="Times New Roman" panose="02020603050405020304" pitchFamily="18" charset="0"/>
              </a:rPr>
              <a:t>的締約國，各國公民在其國內所享有的</a:t>
            </a:r>
            <a:r>
              <a:rPr lang="zh-TW" altLang="en-US" sz="3500" b="1"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生存權</a:t>
            </a:r>
            <a:r>
              <a:rPr lang="zh-TW" altLang="en-US" sz="3500" dirty="0">
                <a:latin typeface="標楷體" panose="03000509000000000000" pitchFamily="65" charset="-120"/>
                <a:ea typeface="標楷體" panose="03000509000000000000" pitchFamily="65" charset="-120"/>
                <a:cs typeface="Times New Roman" panose="02020603050405020304" pitchFamily="18" charset="0"/>
              </a:rPr>
              <a:t>，都有所不同。</a:t>
            </a:r>
            <a:r>
              <a:rPr lang="zh-TW" altLang="en-US" sz="35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死刑以外，不同國家對安樂死、墮胎等亦有不同政策，這大概是因為不同社會因應自己的歷史、文化、宗教和政治思想</a:t>
            </a:r>
            <a:r>
              <a:rPr lang="zh-TW" altLang="en-US" sz="3500" dirty="0">
                <a:latin typeface="標楷體" panose="03000509000000000000" pitchFamily="65" charset="-120"/>
                <a:ea typeface="標楷體" panose="03000509000000000000" pitchFamily="65" charset="-120"/>
                <a:cs typeface="Times New Roman" panose="02020603050405020304" pitchFamily="18" charset="0"/>
              </a:rPr>
              <a:t>，對「任何人之生命不得無理剝奪」（</a:t>
            </a:r>
            <a:r>
              <a:rPr lang="en-US" altLang="zh-TW" sz="35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500" dirty="0">
                <a:latin typeface="標楷體" panose="03000509000000000000" pitchFamily="65" charset="-120"/>
                <a:ea typeface="標楷體" panose="03000509000000000000" pitchFamily="65" charset="-120"/>
                <a:cs typeface="Times New Roman" panose="02020603050405020304" pitchFamily="18" charset="0"/>
              </a:rPr>
              <a:t>公民權利和政治權利國際公約</a:t>
            </a:r>
            <a:r>
              <a:rPr lang="en-US" altLang="zh-TW" sz="35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500" dirty="0">
                <a:latin typeface="標楷體" panose="03000509000000000000" pitchFamily="65" charset="-120"/>
                <a:ea typeface="標楷體" panose="03000509000000000000" pitchFamily="65" charset="-120"/>
                <a:cs typeface="Times New Roman" panose="02020603050405020304" pitchFamily="18" charset="0"/>
              </a:rPr>
              <a:t>第</a:t>
            </a:r>
            <a:r>
              <a:rPr lang="en-US" altLang="zh-TW" sz="3500" dirty="0">
                <a:latin typeface="Times New Roman" panose="02020603050405020304" pitchFamily="18" charset="0"/>
                <a:ea typeface="標楷體" panose="03000509000000000000" pitchFamily="65" charset="-120"/>
                <a:cs typeface="Times New Roman" panose="02020603050405020304" pitchFamily="18" charset="0"/>
              </a:rPr>
              <a:t>6(1)</a:t>
            </a:r>
            <a:r>
              <a:rPr lang="zh-TW" altLang="en-US" sz="3500" dirty="0">
                <a:latin typeface="Times New Roman" panose="02020603050405020304" pitchFamily="18" charset="0"/>
                <a:ea typeface="標楷體" panose="03000509000000000000" pitchFamily="65" charset="-120"/>
                <a:cs typeface="Times New Roman" panose="02020603050405020304" pitchFamily="18" charset="0"/>
              </a:rPr>
              <a:t>條）</a:t>
            </a:r>
            <a:r>
              <a:rPr lang="zh-TW" altLang="en-US" sz="3500" dirty="0">
                <a:latin typeface="標楷體" panose="03000509000000000000" pitchFamily="65" charset="-120"/>
                <a:ea typeface="標楷體" panose="03000509000000000000" pitchFamily="65" charset="-120"/>
                <a:cs typeface="Times New Roman" panose="02020603050405020304" pitchFamily="18" charset="0"/>
              </a:rPr>
              <a:t>這句話中的「理」有不同的演繹。</a:t>
            </a:r>
            <a:endParaRPr lang="en-US" altLang="zh-TW" sz="3500" dirty="0">
              <a:latin typeface="標楷體" panose="03000509000000000000" pitchFamily="65" charset="-120"/>
              <a:ea typeface="標楷體" panose="03000509000000000000" pitchFamily="65" charset="-120"/>
              <a:cs typeface="Times New Roman" panose="02020603050405020304" pitchFamily="18" charset="0"/>
            </a:endParaRPr>
          </a:p>
          <a:p>
            <a:pPr marL="0" indent="0" algn="r">
              <a:lnSpc>
                <a:spcPct val="110000"/>
              </a:lnSpc>
              <a:buNone/>
            </a:pPr>
            <a:r>
              <a:rPr lang="zh-TW" altLang="en-US" sz="3000" i="1" dirty="0">
                <a:latin typeface="標楷體" panose="03000509000000000000" pitchFamily="65" charset="-120"/>
                <a:ea typeface="標楷體" panose="03000509000000000000" pitchFamily="65" charset="-120"/>
                <a:cs typeface="Times New Roman" panose="02020603050405020304" pitchFamily="18" charset="0"/>
              </a:rPr>
              <a:t>（未完，續下頁）</a:t>
            </a:r>
          </a:p>
          <a:p>
            <a:pPr marL="0" indent="0">
              <a:lnSpc>
                <a:spcPct val="110000"/>
              </a:lnSpc>
              <a:buNone/>
            </a:pPr>
            <a:endParaRPr lang="zh-TW" altLang="en-US" sz="32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3614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solidFill>
            <a:srgbClr val="CC6600"/>
          </a:solidFill>
        </p:spPr>
        <p:txBody>
          <a:bodyPr/>
          <a:lstStyle/>
          <a:p>
            <a:r>
              <a:rPr lang="en-US" altLang="zh-TW" dirty="0">
                <a:solidFill>
                  <a:schemeClr val="bg1"/>
                </a:solidFill>
                <a:ea typeface="DFKai-SB" panose="03000509000000000000"/>
              </a:rPr>
              <a:t>3.2	</a:t>
            </a:r>
            <a:r>
              <a:rPr lang="zh-TW" altLang="en-US" dirty="0">
                <a:solidFill>
                  <a:schemeClr val="bg1"/>
                </a:solidFill>
                <a:ea typeface="DFKai-SB" panose="03000509000000000000"/>
              </a:rPr>
              <a:t>人權無國界？</a:t>
            </a:r>
            <a:endParaRPr lang="zh-HK" altLang="en-US" dirty="0">
              <a:solidFill>
                <a:schemeClr val="bg1"/>
              </a:solidFill>
              <a:ea typeface="DFKai-SB" panose="0300050900000000000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1850" y="1820861"/>
            <a:ext cx="10515600" cy="4900613"/>
          </a:xfrm>
        </p:spPr>
        <p:txBody>
          <a:bodyPr vert="horz">
            <a:normAutofit fontScale="77500" lnSpcReduction="20000"/>
          </a:bodyPr>
          <a:lstStyle/>
          <a:p>
            <a:pPr marL="0" indent="0">
              <a:lnSpc>
                <a:spcPct val="130000"/>
              </a:lnSpc>
              <a:buNone/>
            </a:pPr>
            <a:r>
              <a:rPr lang="zh-TW" altLang="en-US" sz="3600" i="1" dirty="0">
                <a:latin typeface="標楷體" panose="03000509000000000000" pitchFamily="65" charset="-120"/>
                <a:ea typeface="標楷體" panose="03000509000000000000" pitchFamily="65" charset="-120"/>
                <a:cs typeface="Times New Roman" panose="02020603050405020304" pitchFamily="18" charset="0"/>
              </a:rPr>
              <a:t>（接上頁）</a:t>
            </a:r>
          </a:p>
          <a:p>
            <a:pPr marL="0" indent="0">
              <a:lnSpc>
                <a:spcPct val="130000"/>
              </a:lnSpc>
              <a:buNone/>
            </a:pPr>
            <a:r>
              <a:rPr lang="en-US" altLang="zh-TW" sz="35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3500" dirty="0">
                <a:latin typeface="標楷體" panose="03000509000000000000" pitchFamily="65" charset="-120"/>
                <a:ea typeface="標楷體" panose="03000509000000000000" pitchFamily="65" charset="-120"/>
                <a:cs typeface="Times New Roman" panose="02020603050405020304" pitchFamily="18" charset="0"/>
              </a:rPr>
              <a:t>那麼，其他的政治權利如選舉與被選舉權呢？這是否我們與生俱來的權利，不能被限制或剝奪的呢？</a:t>
            </a:r>
          </a:p>
          <a:p>
            <a:pPr marL="0" indent="0">
              <a:lnSpc>
                <a:spcPct val="130000"/>
              </a:lnSpc>
              <a:buNone/>
            </a:pPr>
            <a:r>
              <a:rPr lang="en-US" altLang="zh-TW" sz="35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3500" dirty="0">
                <a:latin typeface="標楷體" panose="03000509000000000000" pitchFamily="65" charset="-120"/>
                <a:ea typeface="標楷體" panose="03000509000000000000" pitchFamily="65" charset="-120"/>
                <a:cs typeface="Times New Roman" panose="02020603050405020304" pitchFamily="18" charset="0"/>
              </a:rPr>
              <a:t>歐洲人權法院大法庭</a:t>
            </a:r>
            <a:r>
              <a:rPr lang="zh-TW" altLang="en-US" sz="3500" dirty="0">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3500" dirty="0" err="1">
                <a:latin typeface="Times New Roman" panose="02020603050405020304" pitchFamily="18" charset="0"/>
                <a:ea typeface="標楷體" panose="03000509000000000000" pitchFamily="65" charset="-120"/>
                <a:cs typeface="Times New Roman" panose="02020603050405020304" pitchFamily="18" charset="0"/>
              </a:rPr>
              <a:t>Ždanoka</a:t>
            </a:r>
            <a:r>
              <a:rPr lang="en-US" altLang="zh-TW" sz="35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500" dirty="0">
                <a:latin typeface="Times New Roman" panose="02020603050405020304" pitchFamily="18" charset="0"/>
                <a:ea typeface="標楷體" panose="03000509000000000000" pitchFamily="65" charset="-120"/>
                <a:cs typeface="Times New Roman" panose="02020603050405020304" pitchFamily="18" charset="0"/>
              </a:rPr>
              <a:t>對拉脫維亞案中明確指出，「組織和運行選舉制度的方式多元，而歐洲各地的歷史發展，文化多樣性和政治思想等方面亦各有差異。每個締約國均有權按本國的情況塑造自身的民主願景」（參本教材套單元三）。歐洲人權法院大法庭裁定拉脫維亞，因其獨有情況，限制了該案中的</a:t>
            </a:r>
            <a:r>
              <a:rPr lang="en-US" altLang="zh-TW" sz="3500" dirty="0" err="1">
                <a:latin typeface="Times New Roman" panose="02020603050405020304" pitchFamily="18" charset="0"/>
                <a:ea typeface="標楷體" panose="03000509000000000000" pitchFamily="65" charset="-120"/>
                <a:cs typeface="Times New Roman" panose="02020603050405020304" pitchFamily="18" charset="0"/>
              </a:rPr>
              <a:t>Ždanoka</a:t>
            </a:r>
            <a:r>
              <a:rPr lang="zh-TW" altLang="en-US" sz="3500" dirty="0">
                <a:latin typeface="標楷體" panose="03000509000000000000" pitchFamily="65" charset="-120"/>
                <a:ea typeface="標楷體" panose="03000509000000000000" pitchFamily="65" charset="-120"/>
                <a:cs typeface="Times New Roman" panose="02020603050405020304" pitchFamily="18" charset="0"/>
              </a:rPr>
              <a:t>的參選權，沒有違反歐洲人權公約的相關規定。</a:t>
            </a:r>
          </a:p>
          <a:p>
            <a:pPr marL="0" indent="0">
              <a:lnSpc>
                <a:spcPct val="110000"/>
              </a:lnSpc>
              <a:buNone/>
            </a:pPr>
            <a:endParaRPr lang="zh-TW" altLang="en-US" sz="32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0106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029103" y="343950"/>
            <a:ext cx="8050575" cy="1380137"/>
          </a:xfrm>
          <a:solidFill>
            <a:srgbClr val="CC6600"/>
          </a:solidFill>
        </p:spPr>
        <p:txBody>
          <a:bodyPr/>
          <a:lstStyle/>
          <a:p>
            <a:r>
              <a:rPr lang="en-US" altLang="zh-TW" dirty="0">
                <a:solidFill>
                  <a:schemeClr val="bg1"/>
                </a:solidFill>
                <a:ea typeface="DFKai-SB" panose="03000509000000000000"/>
              </a:rPr>
              <a:t>3.2.1	 </a:t>
            </a:r>
            <a:r>
              <a:rPr lang="zh-TW" altLang="en-US" dirty="0">
                <a:solidFill>
                  <a:schemeClr val="bg1"/>
                </a:solidFill>
                <a:ea typeface="DFKai-SB" panose="03000509000000000000"/>
              </a:rPr>
              <a:t>國與國之間有差異</a:t>
            </a:r>
            <a:endParaRPr lang="zh-HK" altLang="en-US" dirty="0">
              <a:solidFill>
                <a:schemeClr val="bg1"/>
              </a:solidFill>
              <a:ea typeface="DFKai-SB" panose="0300050900000000000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991692"/>
            <a:ext cx="10515600" cy="4236580"/>
          </a:xfrm>
        </p:spPr>
        <p:txBody>
          <a:bodyPr vert="horz">
            <a:normAutofit/>
          </a:bodyPr>
          <a:lstStyle/>
          <a:p>
            <a:pPr>
              <a:lnSpc>
                <a:spcPct val="110000"/>
              </a:lnSpc>
            </a:pPr>
            <a:r>
              <a:rPr lang="zh-TW" altLang="zh-HK" sz="3200" kern="100" dirty="0">
                <a:ea typeface="標楷體" panose="03000509000000000000" pitchFamily="65" charset="-120"/>
                <a:cs typeface="Times New Roman" panose="02020603050405020304" pitchFamily="18" charset="0"/>
              </a:rPr>
              <a:t>據上文，世界各國聲稱要致力保障的人權，其內容是否一樣？何以如此</a:t>
            </a:r>
            <a:r>
              <a:rPr lang="zh-TW" altLang="en-US" sz="3200" kern="100" dirty="0">
                <a:ea typeface="標楷體" panose="03000509000000000000" pitchFamily="65" charset="-120"/>
                <a:cs typeface="Times New Roman" panose="02020603050405020304" pitchFamily="18" charset="0"/>
              </a:rPr>
              <a:t>？</a:t>
            </a:r>
            <a:endParaRPr lang="en-US" altLang="zh-TW" sz="3200"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1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__________________________________________________</a:t>
            </a:r>
          </a:p>
          <a:p>
            <a:pPr>
              <a:lnSpc>
                <a:spcPct val="110000"/>
              </a:lnSpc>
            </a:pPr>
            <a:r>
              <a:rPr lang="zh-TW" altLang="zh-HK" sz="3200" kern="100" dirty="0">
                <a:ea typeface="標楷體" panose="03000509000000000000" pitchFamily="65" charset="-120"/>
                <a:cs typeface="Times New Roman" panose="02020603050405020304" pitchFamily="18" charset="0"/>
              </a:rPr>
              <a:t>承上題。人權有國界嗎？我們對其他國家的人權狀況，應採什麼態度</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7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a:xfrm>
            <a:off x="3368615" y="288005"/>
            <a:ext cx="7985185" cy="1070136"/>
          </a:xfrm>
        </p:spPr>
        <p:txBody>
          <a:bodyPr vert="horz">
            <a:normAutofit lnSpcReduction="10000"/>
          </a:bodyPr>
          <a:lstStyle/>
          <a:p>
            <a:pPr marL="0" indent="0">
              <a:spcAft>
                <a:spcPts val="1200"/>
              </a:spcAft>
              <a:buNone/>
            </a:pPr>
            <a:r>
              <a:rPr lang="zh-TW" altLang="en-US" sz="3200" kern="100" dirty="0">
                <a:effectLst/>
                <a:latin typeface="Times New Roman" panose="02020603050405020304" pitchFamily="18" charset="0"/>
                <a:ea typeface="標楷體" panose="03000509000000000000" pitchFamily="65" charset="-120"/>
              </a:rPr>
              <a:t>假設下面各圖的標題正確（當然有很多不同意見），你喜歡活在哪一個社會呢？</a:t>
            </a:r>
            <a:endParaRPr lang="en-US" altLang="zh-TW" sz="3200" kern="100" dirty="0">
              <a:effectLst/>
              <a:latin typeface="Times New Roman" panose="02020603050405020304" pitchFamily="18" charset="0"/>
              <a:ea typeface="標楷體" panose="03000509000000000000" pitchFamily="65" charset="-120"/>
            </a:endParaRPr>
          </a:p>
          <a:p>
            <a:pPr marL="0" indent="0" algn="ctr">
              <a:spcAft>
                <a:spcPts val="1200"/>
              </a:spcAft>
              <a:buNone/>
            </a:pPr>
            <a:endParaRPr lang="zh-TW" altLang="en-US" sz="3200" kern="100" dirty="0">
              <a:effectLst/>
              <a:latin typeface="Times New Roman" panose="02020603050405020304" pitchFamily="18" charset="0"/>
              <a:ea typeface="標楷體" panose="03000509000000000000" pitchFamily="65" charset="-120"/>
            </a:endParaRPr>
          </a:p>
          <a:p>
            <a:pPr marL="0" indent="0">
              <a:spcAft>
                <a:spcPts val="1200"/>
              </a:spcAft>
              <a:buNone/>
            </a:pPr>
            <a:endParaRPr lang="zh-TW" altLang="zh-HK" sz="3200" kern="100" dirty="0">
              <a:effectLst/>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184">
            <a:extLst>
              <a:ext uri="{FF2B5EF4-FFF2-40B4-BE49-F238E27FC236}">
                <a16:creationId xmlns:a16="http://schemas.microsoft.com/office/drawing/2014/main" id="{E6FB3E64-1909-4C73-9698-70601D1DD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99" y="86949"/>
            <a:ext cx="2958762" cy="1472248"/>
          </a:xfrm>
          <a:prstGeom prst="rect">
            <a:avLst/>
          </a:prstGeom>
          <a:noFill/>
          <a:ln>
            <a:noFill/>
          </a:ln>
        </p:spPr>
      </p:pic>
      <p:sp>
        <p:nvSpPr>
          <p:cNvPr id="6" name="文字方塊 5">
            <a:extLst>
              <a:ext uri="{FF2B5EF4-FFF2-40B4-BE49-F238E27FC236}">
                <a16:creationId xmlns:a16="http://schemas.microsoft.com/office/drawing/2014/main" id="{38AAB88B-4B41-49DD-834C-3A39484AC3A2}"/>
              </a:ext>
            </a:extLst>
          </p:cNvPr>
          <p:cNvSpPr txBox="1"/>
          <p:nvPr/>
        </p:nvSpPr>
        <p:spPr>
          <a:xfrm>
            <a:off x="1570426" y="5770326"/>
            <a:ext cx="9530751" cy="954107"/>
          </a:xfrm>
          <a:prstGeom prst="rect">
            <a:avLst/>
          </a:prstGeom>
          <a:noFill/>
        </p:spPr>
        <p:txBody>
          <a:bodyPr wrap="square" rtlCol="0">
            <a:spAutoFit/>
          </a:bodyPr>
          <a:lstStyle/>
          <a:p>
            <a:pPr algn="ctr"/>
            <a:r>
              <a:rPr lang="zh-TW" altLang="en-US" sz="2800" dirty="0">
                <a:latin typeface="標楷體" panose="03000509000000000000" pitchFamily="65" charset="-120"/>
                <a:ea typeface="標楷體" panose="03000509000000000000" pitchFamily="65" charset="-120"/>
              </a:rPr>
              <a:t>人人在權利上一律平等，但也應以兄弟關係的精神相對待。</a:t>
            </a:r>
          </a:p>
          <a:p>
            <a:pPr algn="ctr"/>
            <a:r>
              <a:rPr lang="zh-TW" altLang="en-US" sz="2800" dirty="0">
                <a:latin typeface="標楷體" panose="03000509000000000000" pitchFamily="65" charset="-120"/>
                <a:ea typeface="標楷體" panose="03000509000000000000" pitchFamily="65" charset="-120"/>
              </a:rPr>
              <a:t>（參</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世界人權宣言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第一條）</a:t>
            </a:r>
            <a:endParaRPr lang="zh-HK" altLang="en-US" dirty="0">
              <a:latin typeface="標楷體" panose="03000509000000000000" pitchFamily="65" charset="-120"/>
              <a:ea typeface="標楷體" panose="03000509000000000000" pitchFamily="65" charset="-120"/>
            </a:endParaRPr>
          </a:p>
        </p:txBody>
      </p:sp>
      <p:pic>
        <p:nvPicPr>
          <p:cNvPr id="2050" name="Picture 2">
            <a:extLst>
              <a:ext uri="{FF2B5EF4-FFF2-40B4-BE49-F238E27FC236}">
                <a16:creationId xmlns:a16="http://schemas.microsoft.com/office/drawing/2014/main" id="{33647CC8-CB73-C82E-164E-E602A6BFB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974" y="1190775"/>
            <a:ext cx="8419654" cy="447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12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排文字版面配置區 1">
            <a:extLst>
              <a:ext uri="{FF2B5EF4-FFF2-40B4-BE49-F238E27FC236}">
                <a16:creationId xmlns:a16="http://schemas.microsoft.com/office/drawing/2014/main" id="{793DE403-D60D-496D-A05A-74E5A2CE9FB3}"/>
              </a:ext>
            </a:extLst>
          </p:cNvPr>
          <p:cNvSpPr>
            <a:spLocks noGrp="1"/>
          </p:cNvSpPr>
          <p:nvPr>
            <p:ph type="body" orient="vert" idx="1"/>
          </p:nvPr>
        </p:nvSpPr>
        <p:spPr>
          <a:xfrm>
            <a:off x="838200" y="730625"/>
            <a:ext cx="10515600" cy="5923616"/>
          </a:xfrm>
          <a:solidFill>
            <a:srgbClr val="FF9900"/>
          </a:solidFill>
        </p:spPr>
        <p:txBody>
          <a:bodyPr vert="horz">
            <a:normAutofit fontScale="77500" lnSpcReduction="20000"/>
          </a:bodyPr>
          <a:lstStyle/>
          <a:p>
            <a:pPr marL="0" indent="0" algn="ctr">
              <a:spcBef>
                <a:spcPts val="600"/>
              </a:spcBef>
              <a:buNone/>
            </a:pPr>
            <a:r>
              <a:rPr lang="zh-TW" altLang="zh-HK" sz="3800" b="1" u="sng" kern="100" dirty="0">
                <a:latin typeface="Times New Roman" panose="02020603050405020304" pitchFamily="18" charset="0"/>
                <a:ea typeface="標楷體" panose="03000509000000000000" pitchFamily="65" charset="-120"/>
              </a:rPr>
              <a:t>基本法保障：你有人權，我有人權</a:t>
            </a:r>
            <a:endParaRPr lang="zh-TW" altLang="zh-HK" sz="3800" kern="100" dirty="0">
              <a:latin typeface="Times New Roman" panose="02020603050405020304" pitchFamily="18" charset="0"/>
              <a:ea typeface="SimSun" panose="02010600030101010101" pitchFamily="2" charset="-122"/>
            </a:endParaRPr>
          </a:p>
          <a:p>
            <a:pPr indent="0">
              <a:lnSpc>
                <a:spcPct val="130000"/>
              </a:lnSpc>
              <a:spcBef>
                <a:spcPts val="1200"/>
              </a:spcBef>
              <a:buNone/>
            </a:pPr>
            <a:r>
              <a:rPr lang="en-US" altLang="zh-TW" sz="3500" kern="100" dirty="0">
                <a:latin typeface="Times New Roman" panose="02020603050405020304" pitchFamily="18" charset="0"/>
                <a:ea typeface="標楷體" panose="03000509000000000000" pitchFamily="65" charset="-120"/>
              </a:rPr>
              <a:t>        </a:t>
            </a:r>
            <a:r>
              <a:rPr lang="zh-TW" altLang="zh-HK" sz="3500" kern="100" dirty="0">
                <a:latin typeface="Times New Roman" panose="02020603050405020304" pitchFamily="18" charset="0"/>
                <a:ea typeface="標楷體" panose="03000509000000000000" pitchFamily="65" charset="-120"/>
              </a:rPr>
              <a:t>民為貴，社稷次之，君為輕。</a:t>
            </a:r>
            <a:r>
              <a:rPr lang="en-US" altLang="zh-TW" sz="3500" kern="100" dirty="0">
                <a:latin typeface="Times New Roman" panose="02020603050405020304" pitchFamily="18" charset="0"/>
                <a:ea typeface="標楷體" panose="03000509000000000000" pitchFamily="65" charset="-120"/>
              </a:rPr>
              <a:t>*</a:t>
            </a:r>
            <a:r>
              <a:rPr lang="en-US" altLang="zh-HK" sz="3500" kern="100" dirty="0">
                <a:latin typeface="Times New Roman" panose="02020603050405020304" pitchFamily="18" charset="0"/>
                <a:ea typeface="標楷體" panose="03000509000000000000" pitchFamily="65" charset="-120"/>
              </a:rPr>
              <a:t> </a:t>
            </a:r>
            <a:r>
              <a:rPr lang="zh-TW" altLang="zh-HK" sz="3500" kern="100" dirty="0">
                <a:latin typeface="Times New Roman" panose="02020603050405020304" pitchFamily="18" charset="0"/>
                <a:ea typeface="標楷體" panose="03000509000000000000" pitchFamily="65" charset="-120"/>
              </a:rPr>
              <a:t>中國古代已有民貴君輕的信念。近代歷史發展，由法國的人權宣言，到美國的獨立宣言，再到聯合國的人權宣言，人權的重要性，逐漸廣為全世界所接納。聯合國現今共有</a:t>
            </a:r>
            <a:r>
              <a:rPr lang="en-US" altLang="zh-HK" sz="3500" kern="100" dirty="0">
                <a:latin typeface="Times New Roman" panose="02020603050405020304" pitchFamily="18" charset="0"/>
                <a:ea typeface="標楷體" panose="03000509000000000000" pitchFamily="65" charset="-120"/>
              </a:rPr>
              <a:t>193</a:t>
            </a:r>
            <a:r>
              <a:rPr lang="zh-TW" altLang="zh-HK" sz="3500" kern="100" dirty="0">
                <a:latin typeface="Times New Roman" panose="02020603050405020304" pitchFamily="18" charset="0"/>
                <a:ea typeface="標楷體" panose="03000509000000000000" pitchFamily="65" charset="-120"/>
              </a:rPr>
              <a:t>個會員國，超過</a:t>
            </a:r>
            <a:r>
              <a:rPr lang="en-US" altLang="zh-HK" sz="3500" kern="100" dirty="0">
                <a:latin typeface="Times New Roman" panose="02020603050405020304" pitchFamily="18" charset="0"/>
                <a:ea typeface="標楷體" panose="03000509000000000000" pitchFamily="65" charset="-120"/>
              </a:rPr>
              <a:t>170</a:t>
            </a:r>
            <a:r>
              <a:rPr lang="zh-TW" altLang="zh-HK" sz="3500" kern="100" dirty="0">
                <a:latin typeface="Times New Roman" panose="02020603050405020304" pitchFamily="18" charset="0"/>
                <a:ea typeface="標楷體" panose="03000509000000000000" pitchFamily="65" charset="-120"/>
              </a:rPr>
              <a:t>個已經簽署及確認與人權相關的主要國際條約，包括了《公民權利和政治權利國際公約》和《經濟、社會與文化權利</a:t>
            </a:r>
            <a:r>
              <a:rPr lang="zh-TW" altLang="zh-HK" sz="3500" kern="100" spc="-10" dirty="0">
                <a:latin typeface="Times New Roman" panose="02020603050405020304" pitchFamily="18" charset="0"/>
                <a:ea typeface="標楷體" panose="03000509000000000000" pitchFamily="65" charset="-120"/>
              </a:rPr>
              <a:t>的</a:t>
            </a:r>
            <a:r>
              <a:rPr lang="zh-TW" altLang="zh-HK" sz="3500" kern="100" dirty="0">
                <a:latin typeface="Times New Roman" panose="02020603050405020304" pitchFamily="18" charset="0"/>
                <a:ea typeface="標楷體" panose="03000509000000000000" pitchFamily="65" charset="-120"/>
              </a:rPr>
              <a:t>國際公約》，這成果得來不易，值得珍惜。</a:t>
            </a:r>
            <a:endParaRPr lang="zh-TW" altLang="zh-HK" sz="3500" kern="100" dirty="0">
              <a:latin typeface="Times New Roman" panose="02020603050405020304" pitchFamily="18" charset="0"/>
              <a:ea typeface="SimSun" panose="02010600030101010101" pitchFamily="2" charset="-122"/>
            </a:endParaRPr>
          </a:p>
          <a:p>
            <a:pPr indent="0">
              <a:lnSpc>
                <a:spcPct val="130000"/>
              </a:lnSpc>
              <a:spcBef>
                <a:spcPts val="1200"/>
              </a:spcBef>
              <a:buNone/>
            </a:pPr>
            <a:r>
              <a:rPr lang="en-US" altLang="zh-TW" sz="3500" kern="100" dirty="0">
                <a:latin typeface="Times New Roman" panose="02020603050405020304" pitchFamily="18" charset="0"/>
                <a:ea typeface="標楷體" panose="03000509000000000000" pitchFamily="65" charset="-120"/>
              </a:rPr>
              <a:t>        </a:t>
            </a:r>
            <a:r>
              <a:rPr lang="zh-TW" altLang="zh-HK" sz="3500" kern="100" dirty="0">
                <a:latin typeface="Times New Roman" panose="02020603050405020304" pitchFamily="18" charset="0"/>
                <a:ea typeface="標楷體" panose="03000509000000000000" pitchFamily="65" charset="-120"/>
              </a:rPr>
              <a:t>所有這些締約國都同意，尊重法治和人權，是社會繁榮及穩定的基石；只是</a:t>
            </a:r>
            <a:r>
              <a:rPr lang="zh-TW" altLang="zh-HK" sz="3500" kern="100" dirty="0">
                <a:solidFill>
                  <a:schemeClr val="bg1"/>
                </a:solidFill>
                <a:latin typeface="Times New Roman" panose="02020603050405020304" pitchFamily="18" charset="0"/>
                <a:ea typeface="標楷體" panose="03000509000000000000" pitchFamily="65" charset="-120"/>
              </a:rPr>
              <a:t>國與國之間，因應各自的歷史發展、文化傳承和政治現實，對人權的限制有多有少，有寬有緊，並無劃一標準</a:t>
            </a:r>
            <a:r>
              <a:rPr lang="zh-TW" altLang="zh-HK" sz="3500" kern="100" dirty="0">
                <a:latin typeface="Times New Roman" panose="02020603050405020304" pitchFamily="18" charset="0"/>
                <a:ea typeface="標楷體" panose="03000509000000000000" pitchFamily="65" charset="-120"/>
              </a:rPr>
              <a:t>，也無國際共識，更難定優劣高下。</a:t>
            </a:r>
            <a:endParaRPr lang="en-US" altLang="zh-TW" sz="3500" kern="100" dirty="0">
              <a:latin typeface="Times New Roman" panose="02020603050405020304" pitchFamily="18" charset="0"/>
              <a:ea typeface="標楷體" panose="03000509000000000000" pitchFamily="65" charset="-120"/>
            </a:endParaRPr>
          </a:p>
          <a:p>
            <a:pPr marL="0" lvl="0" indent="0" algn="r">
              <a:lnSpc>
                <a:spcPct val="110000"/>
              </a:lnSpc>
              <a:spcBef>
                <a:spcPts val="0"/>
              </a:spcBef>
              <a:buNone/>
            </a:pPr>
            <a:r>
              <a:rPr lang="zh-TW" altLang="en-US" sz="3000" i="1"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（未完，續下頁）</a:t>
            </a:r>
            <a:endParaRPr lang="zh-TW" altLang="zh-HK" sz="3000" i="1" kern="100" dirty="0">
              <a:latin typeface="Times New Roman" panose="02020603050405020304" pitchFamily="18" charset="0"/>
              <a:ea typeface="SimSun" panose="02010600030101010101" pitchFamily="2" charset="-122"/>
            </a:endParaRPr>
          </a:p>
          <a:p>
            <a:pPr marL="0" indent="0">
              <a:spcBef>
                <a:spcPts val="0"/>
              </a:spcBef>
              <a:buNone/>
            </a:pPr>
            <a:r>
              <a:rPr lang="en-US" altLang="zh-TW" sz="3000" i="1" kern="100" dirty="0">
                <a:latin typeface="Times New Roman" panose="02020603050405020304" pitchFamily="18" charset="0"/>
                <a:ea typeface="標楷體" panose="03000509000000000000" pitchFamily="65" charset="-120"/>
              </a:rPr>
              <a:t>* </a:t>
            </a:r>
            <a:r>
              <a:rPr lang="zh-TW" altLang="zh-HK" sz="3000" i="1" kern="100" dirty="0">
                <a:latin typeface="Times New Roman" panose="02020603050405020304" pitchFamily="18" charset="0"/>
                <a:ea typeface="標楷體" panose="03000509000000000000" pitchFamily="65" charset="-120"/>
              </a:rPr>
              <a:t>出自《孟子》的《盡心章句下》。</a:t>
            </a:r>
            <a:endParaRPr lang="zh-TW" altLang="zh-HK" sz="3000" i="1"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8674" name="Picture 33" descr="總結logo">
            <a:extLst>
              <a:ext uri="{FF2B5EF4-FFF2-40B4-BE49-F238E27FC236}">
                <a16:creationId xmlns:a16="http://schemas.microsoft.com/office/drawing/2014/main" id="{7B0E5C20-0AC7-4CDA-B5C0-9C32563D7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59581" cy="142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5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fade">
                                      <p:cBhvr>
                                        <p:cTn id="11" dur="500"/>
                                        <p:tgtEl>
                                          <p:spTgt spid="2">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排文字版面配置區 1">
            <a:extLst>
              <a:ext uri="{FF2B5EF4-FFF2-40B4-BE49-F238E27FC236}">
                <a16:creationId xmlns:a16="http://schemas.microsoft.com/office/drawing/2014/main" id="{793DE403-D60D-496D-A05A-74E5A2CE9FB3}"/>
              </a:ext>
            </a:extLst>
          </p:cNvPr>
          <p:cNvSpPr>
            <a:spLocks noGrp="1"/>
          </p:cNvSpPr>
          <p:nvPr>
            <p:ph type="body" orient="vert" idx="1"/>
          </p:nvPr>
        </p:nvSpPr>
        <p:spPr>
          <a:xfrm>
            <a:off x="838200" y="577975"/>
            <a:ext cx="10515600" cy="6280025"/>
          </a:xfrm>
          <a:solidFill>
            <a:srgbClr val="FF9900"/>
          </a:solidFill>
        </p:spPr>
        <p:txBody>
          <a:bodyPr vert="horz">
            <a:normAutofit fontScale="85000" lnSpcReduction="10000"/>
          </a:bodyPr>
          <a:lstStyle/>
          <a:p>
            <a:pPr marL="0" lvl="0" indent="0">
              <a:lnSpc>
                <a:spcPct val="110000"/>
              </a:lnSpc>
              <a:spcBef>
                <a:spcPts val="0"/>
              </a:spcBef>
              <a:buNone/>
            </a:pPr>
            <a:r>
              <a:rPr lang="zh-TW" altLang="en-US" sz="3000" i="1"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      （接上頁）</a:t>
            </a:r>
            <a:endParaRPr lang="en-US" altLang="zh-TW" sz="3000" i="1"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ct val="130000"/>
              </a:lnSpc>
              <a:spcBef>
                <a:spcPts val="1200"/>
              </a:spcBef>
              <a:buNone/>
            </a:pPr>
            <a:r>
              <a:rPr lang="zh-TW" altLang="en-US" sz="3200" kern="100" dirty="0">
                <a:latin typeface="標楷體" panose="03000509000000000000" pitchFamily="65" charset="-120"/>
                <a:ea typeface="標楷體" panose="03000509000000000000" pitchFamily="65" charset="-120"/>
              </a:rPr>
              <a:t>    人權既是重要，</a:t>
            </a:r>
            <a:r>
              <a:rPr lang="zh-TW" altLang="en-US" sz="3200" kern="100" dirty="0">
                <a:solidFill>
                  <a:schemeClr val="bg1"/>
                </a:solidFill>
                <a:latin typeface="標楷體" panose="03000509000000000000" pitchFamily="65" charset="-120"/>
                <a:ea typeface="標楷體" panose="03000509000000000000" pitchFamily="65" charset="-120"/>
              </a:rPr>
              <a:t>合理地爭取更多的個人自由，更少的限制，一般情況下無可厚非</a:t>
            </a:r>
            <a:r>
              <a:rPr lang="zh-TW" altLang="en-US" sz="3200" kern="100" dirty="0">
                <a:latin typeface="標楷體" panose="03000509000000000000" pitchFamily="65" charset="-120"/>
                <a:ea typeface="標楷體" panose="03000509000000000000" pitchFamily="65" charset="-120"/>
              </a:rPr>
              <a:t>；然而，爭取的方法亦必須顧及他人的權利。若骨子裡不尊重他人的人權，或以犧牲他人的權利為手段，說什麼爭取人權，不外是空話而已。</a:t>
            </a:r>
            <a:r>
              <a:rPr lang="zh-TW" altLang="en-US" sz="3200" kern="100" dirty="0">
                <a:solidFill>
                  <a:schemeClr val="bg1"/>
                </a:solidFill>
                <a:latin typeface="標楷體" panose="03000509000000000000" pitchFamily="65" charset="-120"/>
                <a:ea typeface="標楷體" panose="03000509000000000000" pitchFamily="65" charset="-120"/>
              </a:rPr>
              <a:t>影響國家安全換來的人權，最後也必然落空。</a:t>
            </a:r>
            <a:r>
              <a:rPr lang="zh-TW" altLang="en-US" sz="3200" kern="100" dirty="0">
                <a:latin typeface="標楷體" panose="03000509000000000000" pitchFamily="65" charset="-120"/>
                <a:ea typeface="標楷體" panose="03000509000000000000" pitchFamily="65" charset="-120"/>
              </a:rPr>
              <a:t>歷史上幾曾見過殖民地或受保護國的人民，可以享受與宗主國國民平等的權利？沒有國家的保護，人權從何談起？</a:t>
            </a:r>
          </a:p>
          <a:p>
            <a:pPr marL="0" lvl="0" indent="0">
              <a:lnSpc>
                <a:spcPct val="130000"/>
              </a:lnSpc>
              <a:spcBef>
                <a:spcPts val="1200"/>
              </a:spcBef>
              <a:buNone/>
            </a:pPr>
            <a:r>
              <a:rPr lang="zh-TW" altLang="en-US" sz="3200" kern="100" dirty="0">
                <a:latin typeface="標楷體" panose="03000509000000000000" pitchFamily="65" charset="-120"/>
                <a:ea typeface="標楷體" panose="03000509000000000000" pitchFamily="65" charset="-120"/>
              </a:rPr>
              <a:t>    你有人權，我有人權。若你只顧及自已的利益和權利，或會影響其他人並導致他們不能全面享受他們的權利；</a:t>
            </a:r>
            <a:r>
              <a:rPr lang="zh-TW" altLang="en-US" sz="3200" kern="100" dirty="0">
                <a:solidFill>
                  <a:schemeClr val="bg1"/>
                </a:solidFill>
                <a:latin typeface="標楷體" panose="03000509000000000000" pitchFamily="65" charset="-120"/>
                <a:ea typeface="標楷體" panose="03000509000000000000" pitchFamily="65" charset="-120"/>
              </a:rPr>
              <a:t>所以，須確保大家都能夠平等地享受大家的權利及自由。自由與人權跟國家安全與社會秩序也應有合理的平衡。</a:t>
            </a:r>
            <a:r>
              <a:rPr lang="zh-TW" altLang="en-US" sz="3200" kern="100" dirty="0">
                <a:latin typeface="標楷體" panose="03000509000000000000" pitchFamily="65" charset="-120"/>
                <a:ea typeface="標楷體" panose="03000509000000000000" pitchFamily="65" charset="-120"/>
              </a:rPr>
              <a:t>我們祝願國泰民安，這樣，我們個體的權利就有更多的保障，個人的自由就有更大的空間。</a:t>
            </a:r>
          </a:p>
          <a:p>
            <a:pPr marL="0" lvl="0" indent="0">
              <a:lnSpc>
                <a:spcPct val="110000"/>
              </a:lnSpc>
              <a:spcBef>
                <a:spcPts val="0"/>
              </a:spcBef>
              <a:buNone/>
            </a:pPr>
            <a:endParaRPr lang="zh-TW" altLang="zh-HK" sz="30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8674" name="Picture 33" descr="總結logo">
            <a:extLst>
              <a:ext uri="{FF2B5EF4-FFF2-40B4-BE49-F238E27FC236}">
                <a16:creationId xmlns:a16="http://schemas.microsoft.com/office/drawing/2014/main" id="{7B0E5C20-0AC7-4CDA-B5C0-9C32563D7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543802" cy="11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34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14401"/>
            <a:ext cx="8229600" cy="4525963"/>
          </a:xfrm>
        </p:spPr>
        <p:txBody>
          <a:bodyPr/>
          <a:lstStyle/>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此教材由基本法基金會製作，屬「法治及基本法網上教育資源中心 」（</a:t>
            </a:r>
            <a:r>
              <a:rPr lang="en-US" altLang="zh-TW" sz="2400" dirty="0">
                <a:latin typeface="標楷體" panose="03000509000000000000" pitchFamily="65" charset="-120"/>
                <a:ea typeface="標楷體" panose="03000509000000000000" pitchFamily="65" charset="-120"/>
                <a:hlinkClick r:id="rId2"/>
              </a:rPr>
              <a:t>basiclawresources.info</a:t>
            </a:r>
            <a:r>
              <a:rPr lang="zh-TW" altLang="en-US" sz="2400" dirty="0">
                <a:latin typeface="標楷體" panose="03000509000000000000" pitchFamily="65" charset="-120"/>
                <a:ea typeface="標楷體" panose="03000509000000000000" pitchFamily="65" charset="-120"/>
              </a:rPr>
              <a:t>）的一部份，該資源中心獲律政司支持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此教材只可用作教學及研究用途，不可用作商業用途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此教材的內容並不代表香港特別行政區政府的立場。</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5"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36</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151EE7A3-4F66-48AF-A464-4E9A843A2CB8}"/>
              </a:ext>
            </a:extLst>
          </p:cNvPr>
          <p:cNvSpPr>
            <a:spLocks noGrp="1"/>
          </p:cNvSpPr>
          <p:nvPr>
            <p:ph type="sldNum" sz="quarter" idx="12"/>
          </p:nvPr>
        </p:nvSpPr>
        <p:spPr/>
        <p:txBody>
          <a:bodyPr/>
          <a:lstStyle/>
          <a:p>
            <a:fld id="{10E6A508-BB07-4B8A-901D-15D03AC66BA5}" type="slidenum">
              <a:rPr lang="zh-HK" altLang="en-US" smtClean="0"/>
              <a:t>48</a:t>
            </a:fld>
            <a:endParaRPr lang="zh-HK"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8560874" y="928193"/>
            <a:ext cx="1830584" cy="1974397"/>
          </a:xfrm>
          <a:prstGeom prst="rect">
            <a:avLst/>
          </a:prstGeom>
        </p:spPr>
      </p:pic>
      <p:pic>
        <p:nvPicPr>
          <p:cNvPr id="7" name="圖片 6"/>
          <p:cNvPicPr>
            <a:picLocks noChangeAspect="1"/>
          </p:cNvPicPr>
          <p:nvPr/>
        </p:nvPicPr>
        <p:blipFill>
          <a:blip r:embed="rId3"/>
          <a:stretch>
            <a:fillRect/>
          </a:stretch>
        </p:blipFill>
        <p:spPr>
          <a:xfrm>
            <a:off x="8321578" y="3955413"/>
            <a:ext cx="2309177" cy="1411019"/>
          </a:xfrm>
          <a:prstGeom prst="rect">
            <a:avLst/>
          </a:prstGeom>
        </p:spPr>
      </p:pic>
      <p:sp>
        <p:nvSpPr>
          <p:cNvPr id="8" name="文字方塊 7"/>
          <p:cNvSpPr txBox="1"/>
          <p:nvPr/>
        </p:nvSpPr>
        <p:spPr>
          <a:xfrm>
            <a:off x="1800543" y="381958"/>
            <a:ext cx="6437524" cy="29546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基本法基金會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Basic Law Foundation​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基金會期望透過加強在港的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研究和教育，全面提升市民對</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及「一國兩制」原則的深層次認識。在研究方面，基金會以專業、中立的角色，系統地開展包括</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、「一國兩制」、憲制發展、社會管治及內地及香港關係的研究，一方面梳理及研究</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的法理基礎，另一方面透過研究社會心態和現況，為公眾及政府提供實際的解決方案。在教育方面，基金會將以專業的知識和經驗為學校、各社會組織、政府和香港十八區社區提供全面、準確的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教育服務，分享基金會的研究成果。</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br>
            <a:endPar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9" name="文字方塊 8"/>
          <p:cNvSpPr txBox="1"/>
          <p:nvPr/>
        </p:nvSpPr>
        <p:spPr>
          <a:xfrm>
            <a:off x="1800543" y="3059613"/>
            <a:ext cx="643752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願景</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2015</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年，聯合國全體成員國通過</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年可持續發展議程</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，為全球創造更美好和更可持續的未來勾劃藍圖。該項目標互有關連，而法治是成功落實目標的重要支柱。當中的目標</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Goal 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）旨在創建和平與包容的社會以促進可持續發展；讓所有人都有平等訴諸司法的機會；以及在各層面建立有效、負責任和包容的機構。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基於上述背景，香港特區政府律政司決定訂立一項新計劃，即「願景</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）。這項措施旨在透過研究、持份者互相合作和能力建設探討法治的各個元素，推廣對法治的正確理解和認識，從而在本地以至國際層面促進共融和公平社會的可持續發展。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0"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37</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EA12DA0F-EB8C-45E4-9369-9EE7CABE0A0D}"/>
              </a:ext>
            </a:extLst>
          </p:cNvPr>
          <p:cNvSpPr>
            <a:spLocks noGrp="1"/>
          </p:cNvSpPr>
          <p:nvPr>
            <p:ph type="sldNum" sz="quarter" idx="12"/>
          </p:nvPr>
        </p:nvSpPr>
        <p:spPr/>
        <p:txBody>
          <a:bodyPr/>
          <a:lstStyle/>
          <a:p>
            <a:fld id="{10E6A508-BB07-4B8A-901D-15D03AC66BA5}" type="slidenum">
              <a:rPr lang="zh-HK" altLang="en-US" smtClean="0"/>
              <a:t>49</a:t>
            </a:fld>
            <a:endParaRPr lang="zh-HK"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p:txBody>
          <a:bodyPr/>
          <a:lstStyle/>
          <a:p>
            <a:pPr marL="228600" marR="0" lvl="0" indent="-228600" defTabSz="914400" rtl="0" eaLnBrk="1" fontAlgn="auto" latinLnBrk="0" hangingPunct="1">
              <a:lnSpc>
                <a:spcPct val="90000"/>
              </a:lnSpc>
              <a:spcBef>
                <a:spcPts val="1000"/>
              </a:spcBef>
              <a:spcAft>
                <a:spcPts val="0"/>
              </a:spcAft>
              <a:tabLst/>
              <a:defRPr/>
            </a:pPr>
            <a:r>
              <a:rPr lang="zh-TW" altLang="en-US" sz="5400" b="1" kern="100" dirty="0">
                <a:solidFill>
                  <a:srgbClr val="ED7D3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5400" b="1" kern="100" dirty="0">
                <a:solidFill>
                  <a:srgbClr val="CC6600"/>
                </a:solidFill>
                <a:effectLst/>
                <a:latin typeface="Times New Roman" panose="02020603050405020304" pitchFamily="18" charset="0"/>
                <a:ea typeface="標楷體" panose="03000509000000000000" pitchFamily="65" charset="-120"/>
                <a:cs typeface="Times New Roman" panose="02020603050405020304" pitchFamily="18" charset="0"/>
              </a:rPr>
              <a:t>你我有什麼人權？</a:t>
            </a:r>
            <a:br>
              <a:rPr lang="en-US" altLang="zh-TW" sz="5400" b="1" kern="100" dirty="0">
                <a:solidFill>
                  <a:srgbClr val="CC6600"/>
                </a:solidFill>
                <a:effectLst/>
                <a:latin typeface="Times New Roman" panose="02020603050405020304" pitchFamily="18" charset="0"/>
                <a:ea typeface="標楷體" panose="03000509000000000000" pitchFamily="65" charset="-120"/>
                <a:cs typeface="Times New Roman" panose="02020603050405020304" pitchFamily="18" charset="0"/>
              </a:rPr>
            </a:br>
            <a:endParaRPr lang="zh-HK" altLang="en-US" dirty="0">
              <a:solidFill>
                <a:srgbClr val="CC6600"/>
              </a:solidFill>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p:txBody>
          <a:bodyPr/>
          <a:lstStyle/>
          <a:p>
            <a:endParaRPr lang="zh-HK" altLang="en-US"/>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p:txBody>
          <a:bodyPr/>
          <a:lstStyle/>
          <a:p>
            <a:fld id="{10E6A508-BB07-4B8A-901D-15D03AC66BA5}" type="slidenum">
              <a:rPr lang="zh-HK" altLang="en-US" smtClean="0"/>
              <a:t>5</a:t>
            </a:fld>
            <a:endParaRPr lang="zh-HK" altLang="en-US"/>
          </a:p>
        </p:txBody>
      </p:sp>
      <p:sp>
        <p:nvSpPr>
          <p:cNvPr id="5" name="Oval 275">
            <a:extLst>
              <a:ext uri="{FF2B5EF4-FFF2-40B4-BE49-F238E27FC236}">
                <a16:creationId xmlns:a16="http://schemas.microsoft.com/office/drawing/2014/main" id="{1BB3C995-4839-4ABC-A3EE-36E8AA713CA0}"/>
              </a:ext>
            </a:extLst>
          </p:cNvPr>
          <p:cNvSpPr/>
          <p:nvPr/>
        </p:nvSpPr>
        <p:spPr>
          <a:xfrm>
            <a:off x="831849" y="2635074"/>
            <a:ext cx="1014204" cy="1091537"/>
          </a:xfrm>
          <a:prstGeom prst="ellipse">
            <a:avLst/>
          </a:prstGeom>
          <a:solidFill>
            <a:srgbClr val="CC6600"/>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algn="ctr"/>
            <a:r>
              <a:rPr lang="en-US" sz="4800" b="1" kern="100" spc="-100" dirty="0">
                <a:solidFill>
                  <a:srgbClr val="FFFFFF"/>
                </a:solidFill>
                <a:effectLst/>
                <a:latin typeface="Arial" panose="020B0604020202020204" pitchFamily="34" charset="0"/>
                <a:ea typeface="新細明體" panose="02020500000000000000" pitchFamily="18" charset="-120"/>
                <a:cs typeface="新細明體" panose="02020500000000000000" pitchFamily="18" charset="-120"/>
              </a:rPr>
              <a:t>1</a:t>
            </a:r>
            <a:endParaRPr lang="zh-TW" sz="48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213263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200" y="365125"/>
            <a:ext cx="10515600" cy="1334466"/>
          </a:xfrm>
          <a:solidFill>
            <a:srgbClr val="CC6600"/>
          </a:solidFill>
        </p:spPr>
        <p:txBody>
          <a:bodyPr/>
          <a:lstStyle/>
          <a:p>
            <a:r>
              <a:rPr lang="en-US" altLang="zh-TW" dirty="0">
                <a:solidFill>
                  <a:schemeClr val="bg1"/>
                </a:solidFill>
                <a:ea typeface="DFKai-SB" panose="03000509000000000000"/>
              </a:rPr>
              <a:t>1.1	</a:t>
            </a:r>
            <a:r>
              <a:rPr lang="zh-TW" altLang="en-US" dirty="0">
                <a:solidFill>
                  <a:schemeClr val="bg1"/>
                </a:solidFill>
                <a:ea typeface="DFKai-SB" panose="03000509000000000000"/>
              </a:rPr>
              <a:t>人權保障，人有我有</a:t>
            </a:r>
            <a:endParaRPr lang="zh-HK" altLang="en-US" dirty="0">
              <a:solidFill>
                <a:schemeClr val="bg1"/>
              </a:solidFill>
              <a:ea typeface="DFKai-SB" panose="0300050900000000000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1850" y="1820861"/>
            <a:ext cx="10515600" cy="5037139"/>
          </a:xfrm>
        </p:spPr>
        <p:txBody>
          <a:bodyPr vert="horz">
            <a:normAutofit fontScale="77500" lnSpcReduction="20000"/>
          </a:bodyPr>
          <a:lstStyle/>
          <a:p>
            <a:pPr marL="0" indent="0">
              <a:lnSpc>
                <a:spcPct val="140000"/>
              </a:lnSpc>
              <a:buNone/>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        時至今日，</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公民權利和政治權利國際公約</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經濟、社會與文化權利的國際公約</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已有超過</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170</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個國家簽署並批准實施 。</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第三十九條亦列明該兩條國際公約適用於香港的有關規定繼續有效，這亦即是說</a:t>
            </a:r>
            <a:r>
              <a:rPr lang="zh-TW" altLang="en-US" sz="3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香港居民在回歸後繼續享有有關的人權保障，以體現</a:t>
            </a:r>
            <a:r>
              <a:rPr lang="en-US" altLang="zh-TW" sz="3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世界人權宣言</a:t>
            </a:r>
            <a:r>
              <a:rPr lang="en-US" altLang="zh-TW" sz="3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的精神。</a:t>
            </a:r>
            <a:endParaRPr lang="en-US" altLang="zh-TW" sz="3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40000"/>
              </a:lnSpc>
              <a:buNone/>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        那麼，你知道</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第三章「居民的基本權利和義務」、</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公民權利和政治權利國際公約</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經濟、社會與文化權利的國際公約</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等列明我們有什麼權利嗎？須知道</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第三章有</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條條文、</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公民權利和政治權利國際公約</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53</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條條文，而</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經濟、社會與文化權利的國際公約</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則有</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條條文，加起來共有</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103</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條，我們當然不可能在此一一列出，但藉下面這課業，大家可以對它們略知一二。</a:t>
            </a:r>
            <a:endParaRPr lang="zh-HK" altLang="en-US" sz="3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fld id="{10E6A508-BB07-4B8A-901D-15D03AC66BA5}" type="slidenum">
              <a:rPr lang="zh-HK" altLang="en-US" smtClean="0"/>
              <a:t>6</a:t>
            </a:fld>
            <a:endParaRPr lang="zh-HK" altLang="en-US" dirty="0"/>
          </a:p>
        </p:txBody>
      </p:sp>
    </p:spTree>
    <p:extLst>
      <p:ext uri="{BB962C8B-B14F-4D97-AF65-F5344CB8AC3E}">
        <p14:creationId xmlns:p14="http://schemas.microsoft.com/office/powerpoint/2010/main" val="200730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D53C86B-C8CB-434E-AD7D-5A23732F9373}"/>
              </a:ext>
            </a:extLst>
          </p:cNvPr>
          <p:cNvSpPr>
            <a:spLocks noGrp="1"/>
          </p:cNvSpPr>
          <p:nvPr>
            <p:ph type="sldNum" sz="quarter" idx="12"/>
          </p:nvPr>
        </p:nvSpPr>
        <p:spPr/>
        <p:txBody>
          <a:bodyPr/>
          <a:lstStyle/>
          <a:p>
            <a:fld id="{10E6A508-BB07-4B8A-901D-15D03AC66BA5}" type="slidenum">
              <a:rPr lang="zh-HK" altLang="en-US" smtClean="0"/>
              <a:t>7</a:t>
            </a:fld>
            <a:endParaRPr lang="zh-HK" altLang="en-US"/>
          </a:p>
        </p:txBody>
      </p:sp>
      <p:pic>
        <p:nvPicPr>
          <p:cNvPr id="3" name="Picture 16" descr="世界人权宣言eBook by United Nations - 9785000641361 | Rakuten Kobo United States">
            <a:extLst>
              <a:ext uri="{FF2B5EF4-FFF2-40B4-BE49-F238E27FC236}">
                <a16:creationId xmlns:a16="http://schemas.microsoft.com/office/drawing/2014/main" id="{8AA101EC-1A5F-4FCA-96E9-4EEAE3AD89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3756" y="198784"/>
            <a:ext cx="4277364" cy="5695122"/>
          </a:xfrm>
          <a:prstGeom prst="rect">
            <a:avLst/>
          </a:prstGeom>
          <a:noFill/>
          <a:ln>
            <a:noFill/>
          </a:ln>
        </p:spPr>
      </p:pic>
      <p:sp>
        <p:nvSpPr>
          <p:cNvPr id="5" name="文字方塊 4">
            <a:extLst>
              <a:ext uri="{FF2B5EF4-FFF2-40B4-BE49-F238E27FC236}">
                <a16:creationId xmlns:a16="http://schemas.microsoft.com/office/drawing/2014/main" id="{D9A1C7D2-7E04-42BC-80C0-28BD8C464A83}"/>
              </a:ext>
            </a:extLst>
          </p:cNvPr>
          <p:cNvSpPr txBox="1"/>
          <p:nvPr/>
        </p:nvSpPr>
        <p:spPr>
          <a:xfrm>
            <a:off x="427383" y="5893904"/>
            <a:ext cx="11618843" cy="492443"/>
          </a:xfrm>
          <a:prstGeom prst="rect">
            <a:avLst/>
          </a:prstGeom>
          <a:noFill/>
        </p:spPr>
        <p:txBody>
          <a:bodyPr wrap="square" rtlCol="0">
            <a:spAutoFit/>
          </a:bodyPr>
          <a:lstStyle/>
          <a:p>
            <a:r>
              <a:rPr lang="zh-TW" altLang="en-US" sz="2600" dirty="0">
                <a:latin typeface="標楷體" panose="03000509000000000000" pitchFamily="65" charset="-120"/>
                <a:ea typeface="標楷體" panose="03000509000000000000" pitchFamily="65" charset="-120"/>
              </a:rPr>
              <a:t>香港居民在回歸後繼續享有有關的人權保障，以體現</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世界人權宣言</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的精神</a:t>
            </a:r>
            <a:endParaRPr lang="zh-HK" altLang="en-US" sz="2600" dirty="0">
              <a:latin typeface="標楷體" panose="03000509000000000000" pitchFamily="65" charset="-120"/>
              <a:ea typeface="標楷體" panose="03000509000000000000" pitchFamily="65" charset="-120"/>
            </a:endParaRPr>
          </a:p>
        </p:txBody>
      </p:sp>
      <p:pic>
        <p:nvPicPr>
          <p:cNvPr id="1026" name="Picture 2">
            <a:extLst>
              <a:ext uri="{FF2B5EF4-FFF2-40B4-BE49-F238E27FC236}">
                <a16:creationId xmlns:a16="http://schemas.microsoft.com/office/drawing/2014/main" id="{02093106-2769-0412-5DA2-AF46790A8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813" y="198784"/>
            <a:ext cx="4056454" cy="569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4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029103" y="343950"/>
            <a:ext cx="8050575" cy="1380137"/>
          </a:xfrm>
          <a:solidFill>
            <a:srgbClr val="CC6600"/>
          </a:solidFill>
        </p:spPr>
        <p:txBody>
          <a:bodyPr/>
          <a:lstStyle/>
          <a:p>
            <a:r>
              <a:rPr lang="en-US" altLang="zh-TW" dirty="0">
                <a:solidFill>
                  <a:schemeClr val="bg1"/>
                </a:solidFill>
                <a:ea typeface="DFKai-SB" panose="03000509000000000000"/>
              </a:rPr>
              <a:t>1.1 </a:t>
            </a:r>
            <a:r>
              <a:rPr lang="zh-TW" altLang="en-US" dirty="0">
                <a:solidFill>
                  <a:schemeClr val="bg1"/>
                </a:solidFill>
                <a:ea typeface="DFKai-SB" panose="03000509000000000000"/>
              </a:rPr>
              <a:t>你我有什麼人權？ </a:t>
            </a:r>
            <a:endParaRPr lang="zh-HK" altLang="en-US" dirty="0">
              <a:solidFill>
                <a:schemeClr val="bg1"/>
              </a:solidFill>
              <a:ea typeface="DFKai-SB" panose="0300050900000000000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991692"/>
            <a:ext cx="10515600" cy="4351338"/>
          </a:xfrm>
        </p:spPr>
        <p:txBody>
          <a:bodyPr vert="horz">
            <a:normAutofit/>
          </a:bodyPr>
          <a:lstStyle/>
          <a:p>
            <a:pPr marL="76200" indent="0">
              <a:lnSpc>
                <a:spcPct val="100000"/>
              </a:lnSpc>
              <a:spcAft>
                <a:spcPts val="300"/>
              </a:spcAft>
              <a:buNone/>
            </a:pPr>
            <a:r>
              <a:rPr lang="zh-TW" altLang="zh-HK" sz="3200" kern="100" dirty="0">
                <a:latin typeface="Times New Roman" panose="02020603050405020304" pitchFamily="18" charset="0"/>
                <a:ea typeface="標楷體" panose="03000509000000000000" pitchFamily="65" charset="-120"/>
              </a:rPr>
              <a:t>試在下面各項的空格上，填上《基本法》相關的條文。</a:t>
            </a:r>
            <a:endParaRPr lang="en-US" altLang="zh-TW" sz="3200" kern="100" dirty="0">
              <a:latin typeface="Times New Roman" panose="02020603050405020304" pitchFamily="18" charset="0"/>
              <a:ea typeface="標楷體" panose="03000509000000000000" pitchFamily="65" charset="-120"/>
            </a:endParaRPr>
          </a:p>
          <a:p>
            <a:pPr marL="76200" indent="0">
              <a:lnSpc>
                <a:spcPct val="100000"/>
              </a:lnSpc>
              <a:spcAft>
                <a:spcPts val="300"/>
              </a:spcAft>
              <a:buNone/>
            </a:pPr>
            <a:r>
              <a:rPr lang="zh-TW" altLang="zh-HK" sz="3200" kern="100" dirty="0">
                <a:latin typeface="Times New Roman" panose="02020603050405020304" pitchFamily="18" charset="0"/>
                <a:ea typeface="標楷體" panose="03000509000000000000" pitchFamily="65" charset="-120"/>
              </a:rPr>
              <a:t>你可以在這個網頁</a:t>
            </a:r>
            <a:r>
              <a:rPr lang="en-US" altLang="zh-HK" sz="3200" u="sng" kern="100" dirty="0">
                <a:solidFill>
                  <a:srgbClr val="0000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https://www.basiclaw.gov.hk/tc/basiclaw/chapter3.html</a:t>
            </a:r>
            <a:r>
              <a:rPr lang="en-US" altLang="zh-HK" sz="3200" kern="100" dirty="0">
                <a:latin typeface="標楷體" panose="03000509000000000000" pitchFamily="65" charset="-120"/>
                <a:ea typeface="SimSun" panose="02010600030101010101" pitchFamily="2" charset="-122"/>
              </a:rPr>
              <a:t> </a:t>
            </a:r>
            <a:r>
              <a:rPr lang="zh-TW" altLang="zh-HK" sz="3200" kern="100" dirty="0">
                <a:latin typeface="Times New Roman" panose="02020603050405020304" pitchFamily="18" charset="0"/>
                <a:ea typeface="標楷體" panose="03000509000000000000" pitchFamily="65" charset="-120"/>
              </a:rPr>
              <a:t>或本單元的「附錄」中查考。第一題的答案已為你填上。</a:t>
            </a:r>
            <a:endParaRPr lang="en-US" altLang="zh-TW" sz="3200" kern="100" dirty="0">
              <a:latin typeface="Times New Roman" panose="02020603050405020304" pitchFamily="18" charset="0"/>
              <a:ea typeface="標楷體" panose="03000509000000000000" pitchFamily="65" charset="-120"/>
            </a:endParaRPr>
          </a:p>
          <a:p>
            <a:pPr marL="76200" indent="0">
              <a:lnSpc>
                <a:spcPct val="100000"/>
              </a:lnSpc>
              <a:spcAft>
                <a:spcPts val="300"/>
              </a:spcAft>
              <a:buNone/>
            </a:pPr>
            <a:endParaRPr lang="zh-TW" altLang="zh-HK" sz="3200" kern="100" dirty="0">
              <a:latin typeface="Times New Roman" panose="02020603050405020304" pitchFamily="18" charset="0"/>
              <a:ea typeface="SimSun" panose="02010600030101010101" pitchFamily="2" charset="-122"/>
            </a:endParaRP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7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523335" y="4433977"/>
            <a:ext cx="11116088" cy="1922373"/>
          </a:xfrm>
        </p:spPr>
        <p:txBody>
          <a:bodyPr vert="horz">
            <a:normAutofit/>
          </a:bodyPr>
          <a:lstStyle/>
          <a:p>
            <a:pPr marL="0" indent="0">
              <a:buNone/>
            </a:pPr>
            <a:r>
              <a:rPr lang="zh-TW" altLang="zh-HK" dirty="0">
                <a:ea typeface="DFKai-SB" panose="03000509000000000000"/>
              </a:rPr>
              <a:t>相關的《基本法》條文：</a:t>
            </a:r>
            <a:endParaRPr lang="en-US" altLang="zh-TW" dirty="0">
              <a:ea typeface="DFKai-SB" panose="03000509000000000000"/>
            </a:endParaRPr>
          </a:p>
          <a:p>
            <a:pPr marL="0" indent="0">
              <a:lnSpc>
                <a:spcPct val="100000"/>
              </a:lnSpc>
              <a:buNone/>
            </a:pPr>
            <a:r>
              <a:rPr lang="zh-TW" altLang="en-US" u="sng" dirty="0">
                <a:solidFill>
                  <a:srgbClr val="FF0000"/>
                </a:solidFill>
                <a:ea typeface="DFKai-SB" panose="03000509000000000000"/>
              </a:rPr>
              <a:t>第二十八條：香港居民的人身自由不受侵犯。香港居民不受任意或非法逮捕、拘留、監禁。禁止任意或非法搜查居民的身體、剝奪或限制居民的人身自由。禁止對居民施行酷刑、任意或非法剝奪居民的生命。</a:t>
            </a:r>
            <a:endParaRPr lang="zh-TW" altLang="zh-HK" u="sng" dirty="0">
              <a:solidFill>
                <a:srgbClr val="FF0000"/>
              </a:solidFill>
              <a:ea typeface="DFKai-SB" panose="03000509000000000000"/>
            </a:endParaRPr>
          </a:p>
          <a:p>
            <a:pPr marL="0" indent="0">
              <a:buNone/>
            </a:pPr>
            <a:endParaRPr lang="zh-TW" altLang="zh-HK"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aphicFrame>
        <p:nvGraphicFramePr>
          <p:cNvPr id="5" name="表格 4">
            <a:extLst>
              <a:ext uri="{FF2B5EF4-FFF2-40B4-BE49-F238E27FC236}">
                <a16:creationId xmlns:a16="http://schemas.microsoft.com/office/drawing/2014/main" id="{EFBFE578-3C9D-443E-AC07-181C3A375343}"/>
              </a:ext>
            </a:extLst>
          </p:cNvPr>
          <p:cNvGraphicFramePr>
            <a:graphicFrameLocks noGrp="1"/>
          </p:cNvGraphicFramePr>
          <p:nvPr>
            <p:extLst>
              <p:ext uri="{D42A27DB-BD31-4B8C-83A1-F6EECF244321}">
                <p14:modId xmlns:p14="http://schemas.microsoft.com/office/powerpoint/2010/main" val="2223628968"/>
              </p:ext>
            </p:extLst>
          </p:nvPr>
        </p:nvGraphicFramePr>
        <p:xfrm>
          <a:off x="523335" y="316284"/>
          <a:ext cx="11145330" cy="3910659"/>
        </p:xfrm>
        <a:graphic>
          <a:graphicData uri="http://schemas.openxmlformats.org/drawingml/2006/table">
            <a:tbl>
              <a:tblPr firstRow="1" firstCol="1" bandRow="1"/>
              <a:tblGrid>
                <a:gridCol w="5572665">
                  <a:extLst>
                    <a:ext uri="{9D8B030D-6E8A-4147-A177-3AD203B41FA5}">
                      <a16:colId xmlns:a16="http://schemas.microsoft.com/office/drawing/2014/main" val="333868287"/>
                    </a:ext>
                  </a:extLst>
                </a:gridCol>
                <a:gridCol w="5572665">
                  <a:extLst>
                    <a:ext uri="{9D8B030D-6E8A-4147-A177-3AD203B41FA5}">
                      <a16:colId xmlns:a16="http://schemas.microsoft.com/office/drawing/2014/main" val="564240730"/>
                    </a:ext>
                  </a:extLst>
                </a:gridCol>
              </a:tblGrid>
              <a:tr h="528540">
                <a:tc>
                  <a:txBody>
                    <a:bodyPr/>
                    <a:lstStyle/>
                    <a:p>
                      <a:pPr marL="304800" algn="ctr"/>
                      <a:r>
                        <a:rPr lang="zh-TW" sz="2800" kern="100" dirty="0">
                          <a:solidFill>
                            <a:srgbClr val="000000"/>
                          </a:solidFill>
                          <a:effectLst/>
                          <a:latin typeface="Times New Roman" panose="02020603050405020304" pitchFamily="18" charset="0"/>
                          <a:ea typeface="標楷體" panose="03000509000000000000" pitchFamily="65" charset="-120"/>
                        </a:rPr>
                        <a:t>聯合國《世界人權宣言》</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r>
                        <a:rPr lang="zh-TW" sz="2800" kern="100" spc="-40" dirty="0">
                          <a:solidFill>
                            <a:srgbClr val="000000"/>
                          </a:solidFill>
                          <a:effectLst/>
                          <a:latin typeface="Times New Roman" panose="02020603050405020304" pitchFamily="18" charset="0"/>
                          <a:ea typeface="標楷體" panose="03000509000000000000" pitchFamily="65" charset="-120"/>
                        </a:rPr>
                        <a:t>《公民權利和政治權利的國際公約》節錄</a:t>
                      </a:r>
                      <a:endParaRPr lang="zh-TW"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460745"/>
                  </a:ext>
                </a:extLst>
              </a:tr>
              <a:tr h="3057219">
                <a:tc>
                  <a:txBody>
                    <a:bodyPr/>
                    <a:lstStyle/>
                    <a:p>
                      <a:pPr marL="269875" indent="-26987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第三條：人人有權享有生命、自由和人身安全。</a:t>
                      </a:r>
                      <a:endParaRPr lang="zh-TW" sz="24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indent="-26987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第六條</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一</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：人人皆有天賦之生存權。此種權利應受法律保障。任何人之生命不得無理剝奪。</a:t>
                      </a:r>
                      <a:endParaRPr lang="zh-TW" sz="2400" kern="100" dirty="0">
                        <a:effectLst/>
                        <a:latin typeface="Times New Roman" panose="02020603050405020304" pitchFamily="18" charset="0"/>
                        <a:ea typeface="SimSun" panose="02010600030101010101" pitchFamily="2" charset="-122"/>
                      </a:endParaRPr>
                    </a:p>
                    <a:p>
                      <a:pPr marL="269875" indent="-269875">
                        <a:lnSpc>
                          <a:spcPct val="110000"/>
                        </a:lnSpc>
                        <a:tabLst>
                          <a:tab pos="630555" algn="l"/>
                        </a:tabLst>
                      </a:pPr>
                      <a:r>
                        <a:rPr lang="zh-TW" sz="2400" kern="100" dirty="0">
                          <a:solidFill>
                            <a:srgbClr val="000000"/>
                          </a:solidFill>
                          <a:effectLst/>
                          <a:latin typeface="Times New Roman" panose="02020603050405020304" pitchFamily="18" charset="0"/>
                          <a:ea typeface="標楷體" panose="03000509000000000000" pitchFamily="65" charset="-120"/>
                        </a:rPr>
                        <a:t>第九條</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一</a:t>
                      </a:r>
                      <a:r>
                        <a:rPr lang="en-US" sz="2400" kern="100" dirty="0">
                          <a:solidFill>
                            <a:srgbClr val="000000"/>
                          </a:solidFill>
                          <a:effectLst/>
                          <a:latin typeface="Times New Roman" panose="02020603050405020304" pitchFamily="18" charset="0"/>
                          <a:ea typeface="標楷體" panose="03000509000000000000" pitchFamily="65" charset="-120"/>
                        </a:rPr>
                        <a:t>)</a:t>
                      </a:r>
                      <a:r>
                        <a:rPr lang="zh-TW" sz="2400" kern="100" dirty="0">
                          <a:solidFill>
                            <a:srgbClr val="000000"/>
                          </a:solidFill>
                          <a:effectLst/>
                          <a:latin typeface="Times New Roman" panose="02020603050405020304" pitchFamily="18" charset="0"/>
                          <a:ea typeface="標楷體" panose="03000509000000000000" pitchFamily="65" charset="-120"/>
                        </a:rPr>
                        <a:t>：人人有權享有身體自由及人身安全。任何人不得無理予以逮捕或拘禁。非依法定理由及程序，不得剝奪任何人之自由。</a:t>
                      </a:r>
                      <a:endParaRPr lang="zh-TW" sz="24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351919"/>
                  </a:ext>
                </a:extLst>
              </a:tr>
            </a:tbl>
          </a:graphicData>
        </a:graphic>
      </p:graphicFrame>
      <p:sp>
        <p:nvSpPr>
          <p:cNvPr id="8" name="文字方塊 7">
            <a:extLst>
              <a:ext uri="{FF2B5EF4-FFF2-40B4-BE49-F238E27FC236}">
                <a16:creationId xmlns:a16="http://schemas.microsoft.com/office/drawing/2014/main" id="{49526D44-F6AC-4309-AB88-FC147F056A9C}"/>
              </a:ext>
            </a:extLst>
          </p:cNvPr>
          <p:cNvSpPr txBox="1"/>
          <p:nvPr/>
        </p:nvSpPr>
        <p:spPr>
          <a:xfrm>
            <a:off x="351182" y="86151"/>
            <a:ext cx="705679" cy="830997"/>
          </a:xfrm>
          <a:prstGeom prst="rect">
            <a:avLst/>
          </a:prstGeom>
          <a:noFill/>
        </p:spPr>
        <p:txBody>
          <a:bodyPr wrap="square" rtlCol="0">
            <a:spAutoFit/>
          </a:bodyPr>
          <a:lstStyle/>
          <a:p>
            <a:r>
              <a:rPr lang="zh-HK" altLang="en-US" sz="4800" dirty="0">
                <a:solidFill>
                  <a:srgbClr val="3333FF"/>
                </a:solidFill>
                <a:sym typeface="Wingdings" panose="05000000000000000000" pitchFamily="2" charset="2"/>
              </a:rPr>
              <a:t></a:t>
            </a:r>
            <a:endParaRPr lang="zh-HK" altLang="en-US" sz="4800" dirty="0">
              <a:solidFill>
                <a:srgbClr val="3333FF"/>
              </a:solidFill>
            </a:endParaRPr>
          </a:p>
        </p:txBody>
      </p:sp>
    </p:spTree>
    <p:extLst>
      <p:ext uri="{BB962C8B-B14F-4D97-AF65-F5344CB8AC3E}">
        <p14:creationId xmlns:p14="http://schemas.microsoft.com/office/powerpoint/2010/main" val="12331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38481</TotalTime>
  <Words>6078</Words>
  <Application>Microsoft Office PowerPoint</Application>
  <PresentationFormat>寬螢幕</PresentationFormat>
  <Paragraphs>300</Paragraphs>
  <Slides>49</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49</vt:i4>
      </vt:variant>
    </vt:vector>
  </HeadingPairs>
  <TitlesOfParts>
    <vt:vector size="58" baseType="lpstr">
      <vt:lpstr>標楷體</vt:lpstr>
      <vt:lpstr>新細明體</vt:lpstr>
      <vt:lpstr>Arial</vt:lpstr>
      <vt:lpstr>Calibri</vt:lpstr>
      <vt:lpstr>Calibri Light</vt:lpstr>
      <vt:lpstr>Microsoft New Tai Lue</vt:lpstr>
      <vt:lpstr>Times New Roman</vt:lpstr>
      <vt:lpstr>Wingdings</vt:lpstr>
      <vt:lpstr>Office 佈景主題</vt:lpstr>
      <vt:lpstr>《基本法》下的人權保障</vt:lpstr>
      <vt:lpstr>《基本法》下的人權保障</vt:lpstr>
      <vt:lpstr>你我有什麼人權？</vt:lpstr>
      <vt:lpstr>你我有什麼人權？</vt:lpstr>
      <vt:lpstr>       你我有什麼人權？ </vt:lpstr>
      <vt:lpstr>1.1 人權保障，人有我有</vt:lpstr>
      <vt:lpstr>PowerPoint 簡報</vt:lpstr>
      <vt:lpstr>1.1 你我有什麼人權？ </vt:lpstr>
      <vt:lpstr>PowerPoint 簡報</vt:lpstr>
      <vt:lpstr>PowerPoint 簡報</vt:lpstr>
      <vt:lpstr>PowerPoint 簡報</vt:lpstr>
      <vt:lpstr>PowerPoint 簡報</vt:lpstr>
      <vt:lpstr>PowerPoint 簡報</vt:lpstr>
      <vt:lpstr>PowerPoint 簡報</vt:lpstr>
      <vt:lpstr>PowerPoint 簡報</vt:lpstr>
      <vt:lpstr>PowerPoint 簡報</vt:lpstr>
      <vt:lpstr>1.2 人權立法，從無到有</vt:lpstr>
      <vt:lpstr>1.2 三個重點 </vt:lpstr>
      <vt:lpstr>PowerPoint 簡報</vt:lpstr>
      <vt:lpstr>PowerPoint 簡報</vt:lpstr>
      <vt:lpstr>PowerPoint 簡報</vt:lpstr>
      <vt:lpstr>1.3 徒法不能以自行</vt:lpstr>
      <vt:lpstr>PowerPoint 簡報</vt:lpstr>
      <vt:lpstr>         國安法的引入與選舉制度的改革有削弱香港居民的人權嗎？</vt:lpstr>
      <vt:lpstr>PowerPoint 簡報</vt:lpstr>
      <vt:lpstr>PowerPoint 簡報</vt:lpstr>
      <vt:lpstr>PowerPoint 簡報</vt:lpstr>
      <vt:lpstr>2.1 《香港國安法》能更好地         保障人權</vt:lpstr>
      <vt:lpstr>英國高等法院法官怎樣看《香港國安法》 </vt:lpstr>
      <vt:lpstr>英國高等法院法官怎樣看《香港國安法》 </vt:lpstr>
      <vt:lpstr>PowerPoint 簡報</vt:lpstr>
      <vt:lpstr>PowerPoint 簡報</vt:lpstr>
      <vt:lpstr>PowerPoint 簡報</vt:lpstr>
      <vt:lpstr>PowerPoint 簡報</vt:lpstr>
      <vt:lpstr>PowerPoint 簡報</vt:lpstr>
      <vt:lpstr>         人權的界限和社會責任 </vt:lpstr>
      <vt:lpstr>       人權的界限和社會責任</vt:lpstr>
      <vt:lpstr>3.1  是否所有人權都是絕對而不受         任何制約的？</vt:lpstr>
      <vt:lpstr>PowerPoint 簡報</vt:lpstr>
      <vt:lpstr>PowerPoint 簡報</vt:lpstr>
      <vt:lpstr>3.1  是否所有人權都是絕對而         不受任何制約的？</vt:lpstr>
      <vt:lpstr>3.2 人權無國界？</vt:lpstr>
      <vt:lpstr>3.2 人權無國界？</vt:lpstr>
      <vt:lpstr>3.2.1  國與國之間有差異</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政治體制</dc:title>
  <dc:creator>CH Lee</dc:creator>
  <cp:lastModifiedBy>Simon Lee</cp:lastModifiedBy>
  <cp:revision>413</cp:revision>
  <dcterms:created xsi:type="dcterms:W3CDTF">2021-03-08T03:46:54Z</dcterms:created>
  <dcterms:modified xsi:type="dcterms:W3CDTF">2022-05-26T09:09:30Z</dcterms:modified>
</cp:coreProperties>
</file>